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8" r:id="rId1"/>
  </p:sldMasterIdLst>
  <p:notesMasterIdLst>
    <p:notesMasterId r:id="rId33"/>
  </p:notesMasterIdLst>
  <p:handoutMasterIdLst>
    <p:handoutMasterId r:id="rId34"/>
  </p:handoutMasterIdLst>
  <p:sldIdLst>
    <p:sldId id="258" r:id="rId2"/>
    <p:sldId id="257" r:id="rId3"/>
    <p:sldId id="276" r:id="rId4"/>
    <p:sldId id="277" r:id="rId5"/>
    <p:sldId id="278" r:id="rId6"/>
    <p:sldId id="279" r:id="rId7"/>
    <p:sldId id="282" r:id="rId8"/>
    <p:sldId id="271" r:id="rId9"/>
    <p:sldId id="267" r:id="rId10"/>
    <p:sldId id="283" r:id="rId11"/>
    <p:sldId id="270" r:id="rId12"/>
    <p:sldId id="284" r:id="rId13"/>
    <p:sldId id="285" r:id="rId14"/>
    <p:sldId id="260" r:id="rId15"/>
    <p:sldId id="286" r:id="rId16"/>
    <p:sldId id="288" r:id="rId17"/>
    <p:sldId id="289" r:id="rId18"/>
    <p:sldId id="290" r:id="rId19"/>
    <p:sldId id="291" r:id="rId20"/>
    <p:sldId id="292" r:id="rId21"/>
    <p:sldId id="293" r:id="rId22"/>
    <p:sldId id="295" r:id="rId23"/>
    <p:sldId id="296" r:id="rId24"/>
    <p:sldId id="297" r:id="rId25"/>
    <p:sldId id="298" r:id="rId26"/>
    <p:sldId id="299" r:id="rId27"/>
    <p:sldId id="300" r:id="rId28"/>
    <p:sldId id="303" r:id="rId29"/>
    <p:sldId id="302" r:id="rId30"/>
    <p:sldId id="268" r:id="rId31"/>
    <p:sldId id="274" r:id="rId32"/>
  </p:sldIdLst>
  <p:sldSz cx="9144000" cy="5143500" type="screen16x9"/>
  <p:notesSz cx="6858000" cy="9144000"/>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29DB9-4457-402D-9EC7-479950E934C5}" v="2" dt="2022-10-18T07:49:59.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8"/>
    <p:restoredTop sz="85442"/>
  </p:normalViewPr>
  <p:slideViewPr>
    <p:cSldViewPr snapToGrid="0" snapToObjects="1">
      <p:cViewPr varScale="1">
        <p:scale>
          <a:sx n="139" d="100"/>
          <a:sy n="139" d="100"/>
        </p:scale>
        <p:origin x="102" y="114"/>
      </p:cViewPr>
      <p:guideLst/>
    </p:cSldViewPr>
  </p:slideViewPr>
  <p:notesTextViewPr>
    <p:cViewPr>
      <p:scale>
        <a:sx n="1" d="1"/>
        <a:sy n="1" d="1"/>
      </p:scale>
      <p:origin x="0" y="0"/>
    </p:cViewPr>
  </p:notesTextViewPr>
  <p:notesViewPr>
    <p:cSldViewPr snapToGrid="0" snapToObjects="1" showGuides="1">
      <p:cViewPr varScale="1">
        <p:scale>
          <a:sx n="112" d="100"/>
          <a:sy n="112" d="100"/>
        </p:scale>
        <p:origin x="84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01C8E600-818F-234F-B3E1-FF1B94A8A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5DF5A5B4-CAFA-9A48-8521-B7F576B1A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72D3D2-75E8-E344-8861-435667A00011}" type="datetimeFigureOut">
              <a:rPr lang="sv-SE" smtClean="0"/>
              <a:t>2023-01-10</a:t>
            </a:fld>
            <a:endParaRPr lang="sv-SE"/>
          </a:p>
        </p:txBody>
      </p:sp>
      <p:sp>
        <p:nvSpPr>
          <p:cNvPr id="4" name="Platshållare för sidfot 3">
            <a:extLst>
              <a:ext uri="{FF2B5EF4-FFF2-40B4-BE49-F238E27FC236}">
                <a16:creationId xmlns:a16="http://schemas.microsoft.com/office/drawing/2014/main" id="{182E5FA3-A413-D041-808D-461109302A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0ACA633-CD93-7040-8C66-8A528FCF9C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F204F2-3215-ED41-A882-1BD95DEC9859}" type="slidenum">
              <a:rPr lang="sv-SE" smtClean="0"/>
              <a:t>‹#›</a:t>
            </a:fld>
            <a:endParaRPr lang="sv-SE"/>
          </a:p>
        </p:txBody>
      </p:sp>
    </p:spTree>
    <p:extLst>
      <p:ext uri="{BB962C8B-B14F-4D97-AF65-F5344CB8AC3E}">
        <p14:creationId xmlns:p14="http://schemas.microsoft.com/office/powerpoint/2010/main" val="4272614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F58DA-702D-A748-AE62-C8D2B45F250A}" type="datetimeFigureOut">
              <a:rPr lang="sv-SE" smtClean="0"/>
              <a:t>2023-01-10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3E838-73E1-0942-899A-20397000E04C}" type="slidenum">
              <a:rPr lang="sv-SE" smtClean="0"/>
              <a:t>‹#›</a:t>
            </a:fld>
            <a:endParaRPr lang="sv-SE"/>
          </a:p>
        </p:txBody>
      </p:sp>
    </p:spTree>
    <p:extLst>
      <p:ext uri="{BB962C8B-B14F-4D97-AF65-F5344CB8AC3E}">
        <p14:creationId xmlns:p14="http://schemas.microsoft.com/office/powerpoint/2010/main" val="273368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Hej, og velkommen til denne Forretningspræsentation! Jeg hedder NN, og jeg er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Business </a:t>
            </a:r>
            <a:r>
              <a:rPr lang="da-DK" sz="1200" kern="1200" dirty="0" err="1">
                <a:solidFill>
                  <a:schemeClr val="tx1"/>
                </a:solidFill>
                <a:effectLst/>
                <a:ea typeface="+mn-ea"/>
                <a:cs typeface="+mn-cs"/>
              </a:rPr>
              <a:t>Owner</a:t>
            </a:r>
            <a:r>
              <a:rPr lang="da-DK" sz="1200" kern="1200" dirty="0">
                <a:solidFill>
                  <a:schemeClr val="tx1"/>
                </a:solidFill>
                <a:effectLst/>
                <a:ea typeface="+mn-ea"/>
                <a:cs typeface="+mn-cs"/>
              </a:rPr>
              <a:t>. Det betyder, kort sagt, at jeg er en uafhængig forhandler af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Living</a:t>
            </a:r>
            <a:r>
              <a:rPr lang="da-DK" sz="1200" kern="1200" dirty="0">
                <a:solidFill>
                  <a:schemeClr val="tx1"/>
                </a:solidFill>
                <a:effectLst/>
                <a:ea typeface="+mn-ea"/>
                <a:cs typeface="+mn-cs"/>
              </a:rPr>
              <a:t> Products.</a:t>
            </a:r>
          </a:p>
          <a:p>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I det rotteræs, vi kalder livet, er det meget normalt, at man før eller senere stiller sig følgende spørgsmål: ”Hvad vil jeg med mit liv? Hvad vil jeg gerne arbejde med? Hvilke drømme og mål ønsker jeg at realisere? Hvordan får jeg mere tid til mig selv, min familie og mine venner?” Jeg synes, det er vigtige spørgsmål, der er værd at overveje grundigt. Har du overvejet, hvad du gerne vil? Hvad drømmer du om? </a:t>
            </a:r>
          </a:p>
          <a:p>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For mange er FRIHED et stort ønske. Friheden til selv at styre sin tid. Friheden til at føle økonomisk tryghed. Friheden ved at have et godt helbred. For andre er målet at være en del af et fællesskab, at føle samhørighed og at betyde noget for andre mennesker. Hvordan ønsker du, at dit liv skal se ud? </a:t>
            </a:r>
          </a:p>
          <a:p>
            <a:endParaRPr lang="sv-SE" sz="1200" kern="1200" dirty="0">
              <a:solidFill>
                <a:schemeClr val="tx1"/>
              </a:solidFill>
              <a:effectLst/>
              <a:ea typeface="+mn-ea"/>
              <a:cs typeface="+mn-cs"/>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Vil du forandre dit liv? Start med at ændre dit mindset. Det er kun negative tanker, der kan stoppe dig – tanker om, at det ikke er muligt. Nu vil jeg præsentere en mulighed for dig.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a:t>
            </a:fld>
            <a:endParaRPr lang="sv-SE"/>
          </a:p>
        </p:txBody>
      </p:sp>
    </p:spTree>
    <p:extLst>
      <p:ext uri="{BB962C8B-B14F-4D97-AF65-F5344CB8AC3E}">
        <p14:creationId xmlns:p14="http://schemas.microsoft.com/office/powerpoint/2010/main" val="991628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arbejder vi med en succesfuld forretningsmodel, der hedder Network Marketing eller direkte handel, som det også kaldes. Det er en forretningsmodel, der bygger på personlig kontakt og personlige anbefalinger. I almindelig handel er der ofte mange mellemled, der alle har omkostninger og skal generere en fortjeneste. I Network Marketing går produkterne direkte fra producent til forbruger, med </a:t>
            </a:r>
            <a:r>
              <a:rPr lang="da-DK" sz="1200" kern="1200" dirty="0" err="1">
                <a:solidFill>
                  <a:schemeClr val="tx1"/>
                </a:solidFill>
                <a:effectLst/>
                <a:ea typeface="+mn-ea"/>
                <a:cs typeface="+mn-cs"/>
              </a:rPr>
              <a:t>Forevers</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som eneste mellemled. Det gør omkostningerne betydeligt mindre, og overskuddet fordeles i stedet til vores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Det er en effektiv forretningsmodel, der ikke bare er enkel og personlig, men også giver mange mennesker helt andre økonomiske muligheder, end hvad en traditionel forretningsmodel kan tilbyde.</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 </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Med Network Marketing får du flere muligheder for at tjene penge, og du bestemmer selv dine arbejdstider. Du er din egen chef og vælger selv, hvor meget du vil tjene, hvor meget du vil arbejde, hvornår og hvem du vil samarbejde med. Det er også dig, der bestemmer takten og målene for din karriere. Der er ingen begrænsninger: Alle har lige muligheder, og det er din egen arbejdsindsats, der bestemmer din indkomst.</a:t>
            </a:r>
            <a:endParaRPr lang="sv-SE" sz="1200" kern="1200" dirty="0">
              <a:solidFill>
                <a:schemeClr val="tx1"/>
              </a:solidFill>
              <a:effectLst/>
              <a:ea typeface="+mn-ea"/>
              <a:cs typeface="+mn-cs"/>
            </a:endParaRPr>
          </a:p>
          <a:p>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10</a:t>
            </a:fld>
            <a:endParaRPr lang="sv-SE"/>
          </a:p>
        </p:txBody>
      </p:sp>
    </p:spTree>
    <p:extLst>
      <p:ext uri="{BB962C8B-B14F-4D97-AF65-F5344CB8AC3E}">
        <p14:creationId xmlns:p14="http://schemas.microsoft.com/office/powerpoint/2010/main" val="3407486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En enkel og fleksibel måde at være FBO 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på er selv at bruge vores produkter og derefter anbefale dem. Erfaringerne viser, at når du er troværdig og personligt engageret, bliver folk interesserede og får lyst til selv at prøve. Brug derfor produkterne i hverdagen. Kosttilskud, hudpleje og velvære: Jo flere produkter, du bruger og fortæller om, desto mere og nemmere sælger du. Overvej, hvor mange du kender, der kan blive din faste kundekreds: familie, venner, venners venner, naboer og kolleger. Tænk så på, hvor mange de kender.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11</a:t>
            </a:fld>
            <a:endParaRPr lang="sv-SE"/>
          </a:p>
        </p:txBody>
      </p:sp>
    </p:spTree>
    <p:extLst>
      <p:ext uri="{BB962C8B-B14F-4D97-AF65-F5344CB8AC3E}">
        <p14:creationId xmlns:p14="http://schemas.microsoft.com/office/powerpoint/2010/main" val="141041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En enkel og fleksibel måde at være FBO 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på er selv at bruge vores produkter og derefter anbefale dem. Erfaringerne viser, at når du er troværdig og personligt engageret, bliver folk interesserede og får lyst til selv at prøve. Brug derfor produkterne i hverdagen. Kosttilskud, hudpleje og velvære: Jo flere produkter, du bruger og fortæller om, desto mere og nemmere sælger du. Overvej, hvor mange du kender, der kan blive din faste kundekreds: familie, venner, venners venner, naboer og kolleger. Tænk så på, hvor mange de kender.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12</a:t>
            </a:fld>
            <a:endParaRPr lang="sv-SE"/>
          </a:p>
        </p:txBody>
      </p:sp>
    </p:spTree>
    <p:extLst>
      <p:ext uri="{BB962C8B-B14F-4D97-AF65-F5344CB8AC3E}">
        <p14:creationId xmlns:p14="http://schemas.microsoft.com/office/powerpoint/2010/main" val="33370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En enkel og fleksibel måde at være FBO 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på er selv at bruge vores produkter og derefter anbefale dem. Erfaringerne viser, at når du er troværdig og personligt engageret, bliver folk interesserede og får lyst til selv at prøve. Brug derfor produkterne i hverdagen. Kosttilskud, hudpleje og velvære: Jo flere produkter, du bruger og fortæller om, desto mere og nemmere sælger du. Overvej, hvor mange du kender, der kan blive din faste kundekreds: familie, venner, venners venner, naboer og kolleger. Tænk så på, hvor mange de kender. </a:t>
            </a:r>
            <a:endParaRPr lang="en-US" dirty="0"/>
          </a:p>
          <a:p>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Når du vil udvide din virksomhed som FBO, begynder du at opbygge et team. Du kan for eksempel starte med at hjælpe tre personer til at komme i gang som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I næste trin hjælper du dem til at rekruttere deres første tre teammedlemmer. Når alle arbejder på samme måde, efter samme velfungerende system, kan du altså få et næsten uendeligt stort team, i henhold til multiplikationsprincippet. Du bliver Manager 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og får hjælp fra din vejleder til at få succes med dit team. Du kan få adgang til din egen webshop og hjemmeside – og du kan via vores sociale medier nå masser af potentielle kunder/nye teammedlemmer. Start med at overveje, hvem du kender, der ønsker at forandre deres liv, ønsker sig frihed, penge og et sjovt job, hvor succesen er baseret på arbejdsindsatsen. Invitér til en forretningspræsentation eller et møde, gerne med et emne, der er skræddersyet til dit publikum. Du kan enten gøre det sammen med din vejleder eller alene. </a:t>
            </a:r>
          </a:p>
          <a:p>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Hvis du ønsker at stabilisere din indkomst og virksomhed endnu mere, opbygger du et større team og coacher dem. Da du får provision af alt, hvad dit team og deres teams sælger, gør denne duplikeringsproces det muligt hele tiden at øge din indkomst. Jo flere du hjælper til succes, desto større succes får du selv. Du kan desuden blive belønnet af Forever for din indsats på forskellige kvalificeringsniveauer, og du får mulighed for en generøs provision, rejser og spændende kurser. </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 </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At arbejde med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er at bestemme over sin egen tid, være sin egen chef og møde inspirerende mennesker. Det tiltaler mange at opnå en indkomst, der er baseret på arbejdsindsatsen, og en hel del af dem, der arbejder dedikeret for succes, når faktisk hertil.</a:t>
            </a:r>
            <a:endParaRPr lang="sv-SE" sz="1200" kern="1200" dirty="0">
              <a:solidFill>
                <a:schemeClr val="tx1"/>
              </a:solidFill>
              <a:effectLst/>
              <a:ea typeface="+mn-ea"/>
              <a:cs typeface="+mn-cs"/>
            </a:endParaRPr>
          </a:p>
          <a:p>
            <a:endParaRPr lang="en-US" dirty="0"/>
          </a:p>
          <a:p>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13</a:t>
            </a:fld>
            <a:endParaRPr lang="sv-SE"/>
          </a:p>
        </p:txBody>
      </p:sp>
    </p:spTree>
    <p:extLst>
      <p:ext uri="{BB962C8B-B14F-4D97-AF65-F5344CB8AC3E}">
        <p14:creationId xmlns:p14="http://schemas.microsoft.com/office/powerpoint/2010/main" val="343470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God energi og rekruttering er nøglen til at lykkes med at opbygge et team i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Dit team vil vokse direkte proportionalt med, hvor hurtigt og med hvilken styrke du implementerer </a:t>
            </a:r>
            <a:r>
              <a:rPr lang="da-DK" sz="1200" kern="1200" dirty="0" err="1">
                <a:solidFill>
                  <a:schemeClr val="tx1"/>
                </a:solidFill>
                <a:effectLst/>
                <a:ea typeface="+mn-ea"/>
                <a:cs typeface="+mn-cs"/>
              </a:rPr>
              <a:t>Forevers</a:t>
            </a:r>
            <a:r>
              <a:rPr lang="da-DK" sz="1200" kern="1200" dirty="0">
                <a:solidFill>
                  <a:schemeClr val="tx1"/>
                </a:solidFill>
                <a:effectLst/>
                <a:ea typeface="+mn-ea"/>
                <a:cs typeface="+mn-cs"/>
              </a:rPr>
              <a:t> koncept. Hvis du skal nå dit mål, er et godt tip, at du, i løbet af de første 12 måneder, skaber en drivende kraft og gør en dedikeret indsats, hvor du fortæller om mulighederne til så mange som muligt. Det skaber den energi, det engagement og den succes, du stræber efter.</a:t>
            </a:r>
            <a:endParaRPr lang="sv-SE" sz="1200" kern="1200" dirty="0">
              <a:solidFill>
                <a:schemeClr val="tx1"/>
              </a:solidFill>
              <a:effectLst/>
              <a:ea typeface="+mn-ea"/>
              <a:cs typeface="+mn-cs"/>
            </a:endParaRPr>
          </a:p>
        </p:txBody>
      </p:sp>
      <p:sp>
        <p:nvSpPr>
          <p:cNvPr id="4" name="Platshållare för bildnummer 3"/>
          <p:cNvSpPr>
            <a:spLocks noGrp="1"/>
          </p:cNvSpPr>
          <p:nvPr>
            <p:ph type="sldNum" sz="quarter" idx="5"/>
          </p:nvPr>
        </p:nvSpPr>
        <p:spPr/>
        <p:txBody>
          <a:bodyPr/>
          <a:lstStyle/>
          <a:p>
            <a:fld id="{4193E838-73E1-0942-899A-20397000E04C}" type="slidenum">
              <a:rPr lang="sv-SE" smtClean="0"/>
              <a:t>14</a:t>
            </a:fld>
            <a:endParaRPr lang="sv-SE"/>
          </a:p>
        </p:txBody>
      </p:sp>
    </p:spTree>
    <p:extLst>
      <p:ext uri="{BB962C8B-B14F-4D97-AF65-F5344CB8AC3E}">
        <p14:creationId xmlns:p14="http://schemas.microsoft.com/office/powerpoint/2010/main" val="145401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Der er forskellige måder at tjene penge på med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Du kan vælge at sælge produkter og tjene penge på dét, opbygge team og få provision af jeres samlede salg eller udvikle forretningsmuligheden ved at hjælpe dine teammedlemmer til at udvikle deres team. Du vil så modtage </a:t>
            </a:r>
            <a:r>
              <a:rPr lang="da-DK" sz="1200" kern="1200">
                <a:solidFill>
                  <a:schemeClr val="tx1"/>
                </a:solidFill>
                <a:effectLst/>
                <a:ea typeface="+mn-ea"/>
                <a:cs typeface="+mn-cs"/>
              </a:rPr>
              <a:t>en lederskabsprovision fra </a:t>
            </a:r>
            <a:r>
              <a:rPr lang="da-DK" sz="1200" kern="1200" dirty="0">
                <a:solidFill>
                  <a:schemeClr val="tx1"/>
                </a:solidFill>
                <a:effectLst/>
                <a:ea typeface="+mn-ea"/>
                <a:cs typeface="+mn-cs"/>
              </a:rPr>
              <a:t>Forever, fordi du leder dit team til udvikling.</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15</a:t>
            </a:fld>
            <a:endParaRPr lang="sv-SE"/>
          </a:p>
        </p:txBody>
      </p:sp>
    </p:spTree>
    <p:extLst>
      <p:ext uri="{BB962C8B-B14F-4D97-AF65-F5344CB8AC3E}">
        <p14:creationId xmlns:p14="http://schemas.microsoft.com/office/powerpoint/2010/main" val="266733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har vi en intern værdi på vores produkter, som vi kalder CC, Case Credit. Alle vores produkter har en CC-værdi, der er den samme over hele verden. Det er med til at lette den globale handel.</a:t>
            </a:r>
            <a:endParaRPr lang="sv-SE" sz="1200" kern="1200" dirty="0">
              <a:solidFill>
                <a:schemeClr val="tx1"/>
              </a:solidFill>
              <a:effectLst/>
              <a:ea typeface="+mn-ea"/>
              <a:cs typeface="+mn-cs"/>
            </a:endParaRPr>
          </a:p>
          <a:p>
            <a:endParaRPr lang="da-DK" sz="1200" kern="1200" dirty="0">
              <a:solidFill>
                <a:schemeClr val="tx1"/>
              </a:solidFill>
              <a:effectLst/>
              <a:ea typeface="+mn-ea"/>
              <a:cs typeface="+mn-cs"/>
            </a:endParaRPr>
          </a:p>
          <a:p>
            <a:r>
              <a:rPr lang="da-DK" sz="1200" kern="1200" dirty="0">
                <a:solidFill>
                  <a:schemeClr val="tx1"/>
                </a:solidFill>
                <a:effectLst/>
                <a:ea typeface="+mn-ea"/>
                <a:cs typeface="+mn-cs"/>
              </a:rPr>
              <a:t>Når man kommer op på et højere niveau og ønsker at kvalificere sig til forskellige events og til provision, er det normalt et krav, at man er dét, vi kalder 4 CC-aktiv. Det betyder, at man køber for 4 CC om måneden. Det kan synes af meget, men hvis du har et godt kundegrundlag eller vælger at opbygge et team, er det ikke så svært, som det lyder.</a:t>
            </a:r>
            <a:endParaRPr lang="sv-SE" sz="1200" kern="1200" dirty="0">
              <a:solidFill>
                <a:schemeClr val="tx1"/>
              </a:solidFill>
              <a:effectLst/>
              <a:ea typeface="+mn-ea"/>
              <a:cs typeface="+mn-cs"/>
            </a:endParaRPr>
          </a:p>
          <a:p>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16</a:t>
            </a:fld>
            <a:endParaRPr lang="sv-SE"/>
          </a:p>
        </p:txBody>
      </p:sp>
    </p:spTree>
    <p:extLst>
      <p:ext uri="{BB962C8B-B14F-4D97-AF65-F5344CB8AC3E}">
        <p14:creationId xmlns:p14="http://schemas.microsoft.com/office/powerpoint/2010/main" val="383681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ea typeface="+mn-ea"/>
                <a:cs typeface="+mn-cs"/>
              </a:rPr>
              <a:t>Vi har en trappe kaldet Markedsplanen. Alle de CC, du eller du og dit team køber for, bevirker som tidligere nævnt, at I kan kravle op ad trappen og få forskellige rabatter. </a:t>
            </a:r>
            <a:r>
              <a:rPr lang="da-DK" sz="1800" dirty="0">
                <a:effectLst/>
                <a:latin typeface="Calibri" panose="020F0502020204030204" pitchFamily="34" charset="0"/>
                <a:ea typeface="Calibri" panose="020F0502020204030204" pitchFamily="34" charset="0"/>
                <a:cs typeface="Calibri" panose="020F0502020204030204" pitchFamily="34" charset="0"/>
              </a:rPr>
              <a:t>Når man registrerer sig hos Forever, bliver man Preferred Customer, og kan købe produkter med rabat til personlig brug. Man må ikke sælge produkterne videre eller rekruttere andre. </a:t>
            </a:r>
            <a:endParaRPr lang="sv-S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ea typeface="+mn-ea"/>
                <a:cs typeface="+mn-cs"/>
              </a:rPr>
              <a:t>Når du køber for 2 CC, opnår du niveauet Assistant Supervisor. Du kan nu begynde at opbygge et team ved at rekruttere nye FBOs, og du kan købe produkter </a:t>
            </a:r>
            <a:r>
              <a:rPr lang="da-DK" sz="1200" kern="1200">
                <a:solidFill>
                  <a:schemeClr val="tx1"/>
                </a:solidFill>
                <a:effectLst/>
                <a:ea typeface="+mn-ea"/>
                <a:cs typeface="+mn-cs"/>
              </a:rPr>
              <a:t>til 30 </a:t>
            </a:r>
            <a:r>
              <a:rPr lang="da-DK" sz="1200" kern="1200" dirty="0">
                <a:solidFill>
                  <a:schemeClr val="tx1"/>
                </a:solidFill>
                <a:effectLst/>
                <a:ea typeface="+mn-ea"/>
                <a:cs typeface="+mn-cs"/>
              </a:rPr>
              <a:t>% under vejledende udsalgspris.</a:t>
            </a:r>
            <a:endParaRPr lang="sv-SE"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17</a:t>
            </a:fld>
            <a:endParaRPr lang="sv-SE"/>
          </a:p>
        </p:txBody>
      </p:sp>
    </p:spTree>
    <p:extLst>
      <p:ext uri="{BB962C8B-B14F-4D97-AF65-F5344CB8AC3E}">
        <p14:creationId xmlns:p14="http://schemas.microsoft.com/office/powerpoint/2010/main" val="145248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ea typeface="+mn-ea"/>
                <a:cs typeface="+mn-cs"/>
              </a:rPr>
              <a:t>Hvordan tjener man penge? Man registrerer nye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a:t>
            </a:r>
            <a:r>
              <a:rPr lang="sv-SE" sz="1200" kern="1200" dirty="0">
                <a:solidFill>
                  <a:schemeClr val="tx1"/>
                </a:solidFill>
                <a:effectLst/>
                <a:ea typeface="+mn-ea"/>
                <a:cs typeface="+mn-cs"/>
              </a:rPr>
              <a:t>(</a:t>
            </a:r>
            <a:r>
              <a:rPr lang="sv-SE" sz="1200" dirty="0" err="1">
                <a:solidFill>
                  <a:schemeClr val="tx1"/>
                </a:solidFill>
                <a:latin typeface="Arial Narrow" panose="020B0604020202020204" pitchFamily="34" charset="0"/>
                <a:cs typeface="Arial Narrow" panose="020B0604020202020204" pitchFamily="34" charset="0"/>
              </a:rPr>
              <a:t>Forever</a:t>
            </a:r>
            <a:r>
              <a:rPr lang="sv-SE" sz="1200" dirty="0">
                <a:solidFill>
                  <a:schemeClr val="tx1"/>
                </a:solidFill>
                <a:latin typeface="Arial Narrow" panose="020B0604020202020204" pitchFamily="34" charset="0"/>
                <a:cs typeface="Arial Narrow" panose="020B0604020202020204" pitchFamily="34" charset="0"/>
              </a:rPr>
              <a:t> Business </a:t>
            </a:r>
            <a:r>
              <a:rPr lang="sv-SE" sz="1200" dirty="0" err="1">
                <a:solidFill>
                  <a:schemeClr val="tx1"/>
                </a:solidFill>
                <a:latin typeface="Arial Narrow" panose="020B0604020202020204" pitchFamily="34" charset="0"/>
                <a:cs typeface="Arial Narrow" panose="020B0604020202020204" pitchFamily="34" charset="0"/>
              </a:rPr>
              <a:t>Owners</a:t>
            </a:r>
            <a:r>
              <a:rPr lang="sv-SE" sz="1200" dirty="0">
                <a:solidFill>
                  <a:schemeClr val="tx1"/>
                </a:solidFill>
                <a:latin typeface="Arial Narrow" panose="020B0604020202020204" pitchFamily="34" charset="0"/>
                <a:cs typeface="Arial Narrow" panose="020B0604020202020204" pitchFamily="34" charset="0"/>
              </a:rPr>
              <a:t>)</a:t>
            </a:r>
            <a:r>
              <a:rPr lang="da-DK" sz="1200" kern="1200" dirty="0">
                <a:solidFill>
                  <a:schemeClr val="tx1"/>
                </a:solidFill>
                <a:effectLst/>
                <a:ea typeface="+mn-ea"/>
                <a:cs typeface="+mn-cs"/>
              </a:rPr>
              <a:t>, køber produkter til forhandlerpris, sælger til vejledende udsalgspris og tjener selv forskellen. Vi har også en rabat, der er baseret på det niveau, man har opnået i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og det betyder, noget forenklet, at jo mere du og dit team sælger, desto mere rabat får I på de produkter, I køber.</a:t>
            </a:r>
          </a:p>
        </p:txBody>
      </p:sp>
      <p:sp>
        <p:nvSpPr>
          <p:cNvPr id="4" name="Platshållare för bildnummer 3"/>
          <p:cNvSpPr>
            <a:spLocks noGrp="1"/>
          </p:cNvSpPr>
          <p:nvPr>
            <p:ph type="sldNum" sz="quarter" idx="5"/>
          </p:nvPr>
        </p:nvSpPr>
        <p:spPr/>
        <p:txBody>
          <a:bodyPr/>
          <a:lstStyle/>
          <a:p>
            <a:fld id="{4193E838-73E1-0942-899A-20397000E04C}" type="slidenum">
              <a:rPr lang="sv-SE" smtClean="0"/>
              <a:t>18</a:t>
            </a:fld>
            <a:endParaRPr lang="sv-SE"/>
          </a:p>
        </p:txBody>
      </p:sp>
    </p:spTree>
    <p:extLst>
      <p:ext uri="{BB962C8B-B14F-4D97-AF65-F5344CB8AC3E}">
        <p14:creationId xmlns:p14="http://schemas.microsoft.com/office/powerpoint/2010/main" val="250151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Næste niveau er Supervisor. For at opnå det skal du eller du og dit team købe for 25 CC inden for to på hinanden følgende kalendermåneder. Din niveaurabat er her 38 % på vejledende udsalgspris.</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19</a:t>
            </a:fld>
            <a:endParaRPr lang="sv-SE"/>
          </a:p>
        </p:txBody>
      </p:sp>
    </p:spTree>
    <p:extLst>
      <p:ext uri="{BB962C8B-B14F-4D97-AF65-F5344CB8AC3E}">
        <p14:creationId xmlns:p14="http://schemas.microsoft.com/office/powerpoint/2010/main" val="181759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er en pålidelig partner, når du starter egen virksomhed. Virksomheden blev grundlagt af Rex </a:t>
            </a:r>
            <a:r>
              <a:rPr lang="da-DK" sz="1200" kern="1200" dirty="0" err="1">
                <a:solidFill>
                  <a:schemeClr val="tx1"/>
                </a:solidFill>
                <a:effectLst/>
                <a:ea typeface="+mn-ea"/>
                <a:cs typeface="+mn-cs"/>
              </a:rPr>
              <a:t>Maughan</a:t>
            </a:r>
            <a:r>
              <a:rPr lang="da-DK" sz="1200" kern="1200" dirty="0">
                <a:solidFill>
                  <a:schemeClr val="tx1"/>
                </a:solidFill>
                <a:effectLst/>
                <a:ea typeface="+mn-ea"/>
                <a:cs typeface="+mn-cs"/>
              </a:rPr>
              <a:t> i 1978 i Arizona, USA. Den er privatejet og er i dag en verdensomspændende virksomhed med en milliardomsætning. Med kontorer i mere end 160 lande verden over er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en global virksomhed med en international infrastruktur, der gør det muligt for mennesker at opbygge eget firma i den skala, de selv ønsker.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belønner dig for din indsats, hvor end i verden du er aktiv. At starte en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-virksomhed er forbundet med små omkostninger, få risici og kort opstartstid – du er i gang, så snart du har registreret dig og afgivet din første ordre.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er verdens største avler, producent og distributør af Aloe </a:t>
            </a:r>
            <a:r>
              <a:rPr lang="da-DK" sz="1200" kern="1200" dirty="0" err="1">
                <a:solidFill>
                  <a:schemeClr val="tx1"/>
                </a:solidFill>
                <a:effectLst/>
                <a:ea typeface="+mn-ea"/>
                <a:cs typeface="+mn-cs"/>
              </a:rPr>
              <a:t>vera</a:t>
            </a:r>
            <a:r>
              <a:rPr lang="da-DK" sz="1200" kern="1200" dirty="0">
                <a:solidFill>
                  <a:schemeClr val="tx1"/>
                </a:solidFill>
                <a:effectLst/>
                <a:ea typeface="+mn-ea"/>
                <a:cs typeface="+mn-cs"/>
              </a:rPr>
              <a:t>. Vi tager et socialt ansvar og arbejder hver dag på at bidrage og hjælpe til.</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2</a:t>
            </a:fld>
            <a:endParaRPr lang="sv-SE"/>
          </a:p>
        </p:txBody>
      </p:sp>
    </p:spTree>
    <p:extLst>
      <p:ext uri="{BB962C8B-B14F-4D97-AF65-F5344CB8AC3E}">
        <p14:creationId xmlns:p14="http://schemas.microsoft.com/office/powerpoint/2010/main" val="1742732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For at opnå Assistant Manager skal du eller du og dit team købe for 75 CC inden for to på hinanden følgende kalendermåneder. Din niveaurabat er her 43 % på vejledende udsalgspris.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20</a:t>
            </a:fld>
            <a:endParaRPr lang="sv-SE"/>
          </a:p>
        </p:txBody>
      </p:sp>
    </p:spTree>
    <p:extLst>
      <p:ext uri="{BB962C8B-B14F-4D97-AF65-F5344CB8AC3E}">
        <p14:creationId xmlns:p14="http://schemas.microsoft.com/office/powerpoint/2010/main" val="2528759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For at opnå Manager skal du eller du og dit team købe for 120 CC</a:t>
            </a:r>
            <a:r>
              <a:rPr lang="sv-SE" sz="1200" kern="1200" dirty="0">
                <a:solidFill>
                  <a:schemeClr val="tx1"/>
                </a:solidFill>
                <a:effectLst/>
                <a:ea typeface="+mn-ea"/>
                <a:cs typeface="+mn-cs"/>
              </a:rPr>
              <a:t> </a:t>
            </a:r>
            <a:r>
              <a:rPr lang="da-DK" sz="1200" kern="1200" dirty="0">
                <a:solidFill>
                  <a:schemeClr val="tx1"/>
                </a:solidFill>
                <a:effectLst/>
                <a:ea typeface="+mn-ea"/>
                <a:cs typeface="+mn-cs"/>
              </a:rPr>
              <a:t> inden for to på hinanden følgende kalendermåneder. Din niveaurabat er her 48 % på vejledende udsalgspris.</a:t>
            </a:r>
            <a:r>
              <a:rPr lang="sv-SE" dirty="0">
                <a:effectLst/>
              </a:rPr>
              <a:t> </a:t>
            </a:r>
            <a:r>
              <a:rPr lang="sv-SE" sz="1200" kern="1200" dirty="0">
                <a:solidFill>
                  <a:schemeClr val="tx1"/>
                </a:solidFill>
                <a:effectLst/>
                <a:ea typeface="+mn-ea"/>
                <a:cs typeface="+mn-cs"/>
              </a:rPr>
              <a:t> </a:t>
            </a:r>
          </a:p>
        </p:txBody>
      </p:sp>
      <p:sp>
        <p:nvSpPr>
          <p:cNvPr id="4" name="Platshållare för bildnummer 3"/>
          <p:cNvSpPr>
            <a:spLocks noGrp="1"/>
          </p:cNvSpPr>
          <p:nvPr>
            <p:ph type="sldNum" sz="quarter" idx="5"/>
          </p:nvPr>
        </p:nvSpPr>
        <p:spPr/>
        <p:txBody>
          <a:bodyPr/>
          <a:lstStyle/>
          <a:p>
            <a:fld id="{4193E838-73E1-0942-899A-20397000E04C}" type="slidenum">
              <a:rPr lang="sv-SE" smtClean="0"/>
              <a:t>21</a:t>
            </a:fld>
            <a:endParaRPr lang="sv-SE"/>
          </a:p>
        </p:txBody>
      </p:sp>
    </p:spTree>
    <p:extLst>
      <p:ext uri="{BB962C8B-B14F-4D97-AF65-F5344CB8AC3E}">
        <p14:creationId xmlns:p14="http://schemas.microsoft.com/office/powerpoint/2010/main" val="396409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Med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kan du arbejde globalt. Du kan have kunder og teams over hele verden eller bare i nærheden. Du vælger selv, hvordan du vil arbejde, og hvor stort et team du vil opbygge.</a:t>
            </a:r>
            <a:endParaRPr lang="sv-SE" sz="1200" kern="1200" dirty="0">
              <a:solidFill>
                <a:schemeClr val="tx1"/>
              </a:solidFill>
              <a:effectLst/>
              <a:ea typeface="+mn-ea"/>
              <a:cs typeface="+mn-cs"/>
            </a:endParaRPr>
          </a:p>
        </p:txBody>
      </p:sp>
      <p:sp>
        <p:nvSpPr>
          <p:cNvPr id="4" name="Platshållare för bildnummer 3"/>
          <p:cNvSpPr>
            <a:spLocks noGrp="1"/>
          </p:cNvSpPr>
          <p:nvPr>
            <p:ph type="sldNum" sz="quarter" idx="5"/>
          </p:nvPr>
        </p:nvSpPr>
        <p:spPr/>
        <p:txBody>
          <a:bodyPr/>
          <a:lstStyle/>
          <a:p>
            <a:fld id="{4193E838-73E1-0942-899A-20397000E04C}" type="slidenum">
              <a:rPr lang="sv-SE" smtClean="0"/>
              <a:t>22</a:t>
            </a:fld>
            <a:endParaRPr lang="sv-SE"/>
          </a:p>
        </p:txBody>
      </p:sp>
    </p:spTree>
    <p:extLst>
      <p:ext uri="{BB962C8B-B14F-4D97-AF65-F5344CB8AC3E}">
        <p14:creationId xmlns:p14="http://schemas.microsoft.com/office/powerpoint/2010/main" val="2428964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Foruden karrierestigens indtjeningsmuligheder er der masser af ekstra </a:t>
            </a:r>
            <a:r>
              <a:rPr lang="da-DK" sz="1200" kern="1200" dirty="0" err="1">
                <a:solidFill>
                  <a:schemeClr val="tx1"/>
                </a:solidFill>
                <a:effectLst/>
                <a:ea typeface="+mn-ea"/>
                <a:cs typeface="+mn-cs"/>
              </a:rPr>
              <a:t>incentives</a:t>
            </a:r>
            <a:r>
              <a:rPr lang="da-DK" sz="1200" kern="1200" dirty="0">
                <a:solidFill>
                  <a:schemeClr val="tx1"/>
                </a:solidFill>
                <a:effectLst/>
                <a:ea typeface="+mn-ea"/>
                <a:cs typeface="+mn-cs"/>
              </a:rPr>
              <a:t> og belønninger til dig som FBO, der er med til at drive din virksomhed fremad. Der er eksempelvis spændende rejser til eksotiske steder, mulighed for at kvalificere sig til ekstra penge hver måned og chancen for at få del i virksomhedens globale overskud! Det er den slags, du kan opnå foruden din almindelige provision. Det kræver hårdt arbejde, men belønningen kan være stor. </a:t>
            </a:r>
            <a:endParaRPr lang="sv-SE" sz="1200" kern="1200" dirty="0">
              <a:solidFill>
                <a:schemeClr val="tx1"/>
              </a:solidFill>
              <a:effectLst/>
              <a:ea typeface="+mn-ea"/>
              <a:cs typeface="+mn-cs"/>
            </a:endParaRPr>
          </a:p>
        </p:txBody>
      </p:sp>
      <p:sp>
        <p:nvSpPr>
          <p:cNvPr id="4" name="Platshållare för bildnummer 3"/>
          <p:cNvSpPr>
            <a:spLocks noGrp="1"/>
          </p:cNvSpPr>
          <p:nvPr>
            <p:ph type="sldNum" sz="quarter" idx="5"/>
          </p:nvPr>
        </p:nvSpPr>
        <p:spPr/>
        <p:txBody>
          <a:bodyPr/>
          <a:lstStyle/>
          <a:p>
            <a:fld id="{4193E838-73E1-0942-899A-20397000E04C}" type="slidenum">
              <a:rPr lang="sv-SE" smtClean="0"/>
              <a:t>23</a:t>
            </a:fld>
            <a:endParaRPr lang="sv-SE"/>
          </a:p>
        </p:txBody>
      </p:sp>
    </p:spTree>
    <p:extLst>
      <p:ext uri="{BB962C8B-B14F-4D97-AF65-F5344CB8AC3E}">
        <p14:creationId xmlns:p14="http://schemas.microsoft.com/office/powerpoint/2010/main" val="55866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Via forskellige udfordringer får du mulighed for at kvalificere dig til provision, der kan give en god ekstraindkomst hver måned. Mange vælger eksempelvis at investere pengene i en bil. Det kan sammenlignes med at have en firmabil til rådighed.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24</a:t>
            </a:fld>
            <a:endParaRPr lang="sv-SE"/>
          </a:p>
        </p:txBody>
      </p:sp>
    </p:spTree>
    <p:extLst>
      <p:ext uri="{BB962C8B-B14F-4D97-AF65-F5344CB8AC3E}">
        <p14:creationId xmlns:p14="http://schemas.microsoft.com/office/powerpoint/2010/main" val="2584157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Alle kan gøre det. Og frem for alt kan alle gøre det på deres helt egen måde og på det niveau, der passer dem bedst. Du vælger selv, hvor meget eller hvor lidt du vil arbejde med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og dermed hvor stor din indkomst skal være. Nogle arbejder lidt ved siden af for at have en ekstraindkomst, mens andre efter en periode vælger at arbejde med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på fuld tid. Vælg dét, der passer dig bedst.</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25</a:t>
            </a:fld>
            <a:endParaRPr lang="sv-SE"/>
          </a:p>
        </p:txBody>
      </p:sp>
    </p:spTree>
    <p:extLst>
      <p:ext uri="{BB962C8B-B14F-4D97-AF65-F5344CB8AC3E}">
        <p14:creationId xmlns:p14="http://schemas.microsoft.com/office/powerpoint/2010/main" val="119888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Kernen i </a:t>
            </a:r>
            <a:r>
              <a:rPr lang="da-DK" sz="1200" kern="1200" dirty="0" err="1">
                <a:solidFill>
                  <a:schemeClr val="tx1"/>
                </a:solidFill>
                <a:effectLst/>
                <a:ea typeface="+mn-ea"/>
                <a:cs typeface="+mn-cs"/>
              </a:rPr>
              <a:t>Forevers</a:t>
            </a:r>
            <a:r>
              <a:rPr lang="da-DK" sz="1200" kern="1200" dirty="0">
                <a:solidFill>
                  <a:schemeClr val="tx1"/>
                </a:solidFill>
                <a:effectLst/>
                <a:ea typeface="+mn-ea"/>
                <a:cs typeface="+mn-cs"/>
              </a:rPr>
              <a:t> virksomhed består af Aloe </a:t>
            </a:r>
            <a:r>
              <a:rPr lang="da-DK" sz="1200" kern="1200" dirty="0" err="1">
                <a:solidFill>
                  <a:schemeClr val="tx1"/>
                </a:solidFill>
                <a:effectLst/>
                <a:ea typeface="+mn-ea"/>
                <a:cs typeface="+mn-cs"/>
              </a:rPr>
              <a:t>vera</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ejer produktionen og er verdens største avler, producent og distributør af planten. Vi har produkter af høj kvalitet, de fleste baseret på vores Aloe </a:t>
            </a:r>
            <a:r>
              <a:rPr lang="da-DK" sz="1200" kern="1200" dirty="0" err="1">
                <a:solidFill>
                  <a:schemeClr val="tx1"/>
                </a:solidFill>
                <a:effectLst/>
                <a:ea typeface="+mn-ea"/>
                <a:cs typeface="+mn-cs"/>
              </a:rPr>
              <a:t>vera</a:t>
            </a:r>
            <a:r>
              <a:rPr lang="da-DK" sz="1200" kern="1200" dirty="0">
                <a:solidFill>
                  <a:schemeClr val="tx1"/>
                </a:solidFill>
                <a:effectLst/>
                <a:ea typeface="+mn-ea"/>
                <a:cs typeface="+mn-cs"/>
              </a:rPr>
              <a:t>. Vi bruger kun </a:t>
            </a:r>
            <a:r>
              <a:rPr lang="da-DK" sz="1200" kern="1200" dirty="0" err="1">
                <a:solidFill>
                  <a:schemeClr val="tx1"/>
                </a:solidFill>
                <a:effectLst/>
                <a:ea typeface="+mn-ea"/>
                <a:cs typeface="+mn-cs"/>
              </a:rPr>
              <a:t>indergeléen</a:t>
            </a:r>
            <a:r>
              <a:rPr lang="da-DK" sz="1200" kern="1200" dirty="0">
                <a:solidFill>
                  <a:schemeClr val="tx1"/>
                </a:solidFill>
                <a:effectLst/>
                <a:ea typeface="+mn-ea"/>
                <a:cs typeface="+mn-cs"/>
              </a:rPr>
              <a:t> – og kun fra de største og frodigste blade, vi kan finde. Aloe </a:t>
            </a:r>
            <a:r>
              <a:rPr lang="da-DK" sz="1200" kern="1200" dirty="0" err="1">
                <a:solidFill>
                  <a:schemeClr val="tx1"/>
                </a:solidFill>
                <a:effectLst/>
                <a:ea typeface="+mn-ea"/>
                <a:cs typeface="+mn-cs"/>
              </a:rPr>
              <a:t>veraen</a:t>
            </a:r>
            <a:r>
              <a:rPr lang="da-DK" sz="1200" kern="1200" dirty="0">
                <a:solidFill>
                  <a:schemeClr val="tx1"/>
                </a:solidFill>
                <a:effectLst/>
                <a:ea typeface="+mn-ea"/>
                <a:cs typeface="+mn-cs"/>
              </a:rPr>
              <a:t> høstes, renses og snittes i hånden. Og den behandles i vores certificerede stabiliseringsproces inden for få timer, efter at den er blevet høstet.</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26</a:t>
            </a:fld>
            <a:endParaRPr lang="sv-SE"/>
          </a:p>
        </p:txBody>
      </p:sp>
    </p:spTree>
    <p:extLst>
      <p:ext uri="{BB962C8B-B14F-4D97-AF65-F5344CB8AC3E}">
        <p14:creationId xmlns:p14="http://schemas.microsoft.com/office/powerpoint/2010/main" val="3542483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Vi er kun tilfredse med den højeste kvalitet af vores produkter. Vi har fuld kontrol over hele processen fra dyrkning til færdigt produkt, hvilket sikrer den højeste kvalitet af produkterne. Vi er så sikre på kvaliteten af vores produkter, at vi tilbyder 90 dages tilfredshedsgaranti. Kvaliteten understøttes yderligere af en række certificeringer og kvalitetsmærker, vi har opnået rundt omkring i verden.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var eksempelvis den første virksomhed i verden, der modtog International Aloe Science </a:t>
            </a:r>
            <a:r>
              <a:rPr lang="da-DK" sz="1200" kern="1200" dirty="0" err="1">
                <a:solidFill>
                  <a:schemeClr val="tx1"/>
                </a:solidFill>
                <a:effectLst/>
                <a:ea typeface="+mn-ea"/>
                <a:cs typeface="+mn-cs"/>
              </a:rPr>
              <a:t>Councils</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Seal</a:t>
            </a:r>
            <a:r>
              <a:rPr lang="da-DK" sz="1200" kern="1200" dirty="0">
                <a:solidFill>
                  <a:schemeClr val="tx1"/>
                </a:solidFill>
                <a:effectLst/>
                <a:ea typeface="+mn-ea"/>
                <a:cs typeface="+mn-cs"/>
              </a:rPr>
              <a:t> of </a:t>
            </a:r>
            <a:r>
              <a:rPr lang="da-DK" sz="1200" kern="1200" dirty="0" err="1">
                <a:solidFill>
                  <a:schemeClr val="tx1"/>
                </a:solidFill>
                <a:effectLst/>
                <a:ea typeface="+mn-ea"/>
                <a:cs typeface="+mn-cs"/>
              </a:rPr>
              <a:t>Approval</a:t>
            </a:r>
            <a:r>
              <a:rPr lang="da-DK" sz="1200" kern="1200" dirty="0">
                <a:solidFill>
                  <a:schemeClr val="tx1"/>
                </a:solidFill>
                <a:effectLst/>
                <a:ea typeface="+mn-ea"/>
                <a:cs typeface="+mn-cs"/>
              </a:rPr>
              <a:t>. Mange produkter er godkendt iht. Kosher Rating og </a:t>
            </a:r>
            <a:r>
              <a:rPr lang="da-DK" sz="1200" kern="1200" dirty="0" err="1">
                <a:solidFill>
                  <a:schemeClr val="tx1"/>
                </a:solidFill>
                <a:effectLst/>
                <a:ea typeface="+mn-ea"/>
                <a:cs typeface="+mn-cs"/>
              </a:rPr>
              <a:t>Islamic</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Seal</a:t>
            </a:r>
            <a:r>
              <a:rPr lang="da-DK" sz="1200" kern="1200" dirty="0">
                <a:solidFill>
                  <a:schemeClr val="tx1"/>
                </a:solidFill>
                <a:effectLst/>
                <a:ea typeface="+mn-ea"/>
                <a:cs typeface="+mn-cs"/>
              </a:rPr>
              <a:t>. Desuden er de fleste af vores kosttilskud </a:t>
            </a:r>
            <a:r>
              <a:rPr lang="da-DK" sz="1200" kern="1200" dirty="0" err="1">
                <a:solidFill>
                  <a:schemeClr val="tx1"/>
                </a:solidFill>
                <a:effectLst/>
                <a:ea typeface="+mn-ea"/>
                <a:cs typeface="+mn-cs"/>
              </a:rPr>
              <a:t>halal</a:t>
            </a:r>
            <a:r>
              <a:rPr lang="da-DK" sz="1200" kern="1200" dirty="0">
                <a:solidFill>
                  <a:schemeClr val="tx1"/>
                </a:solidFill>
                <a:effectLst/>
                <a:ea typeface="+mn-ea"/>
                <a:cs typeface="+mn-cs"/>
              </a:rPr>
              <a:t>-godkendt. På vores hjemmeside kan du læse mere om både vores Aloe </a:t>
            </a:r>
            <a:r>
              <a:rPr lang="da-DK" sz="1200" kern="1200" dirty="0" err="1">
                <a:solidFill>
                  <a:schemeClr val="tx1"/>
                </a:solidFill>
                <a:effectLst/>
                <a:ea typeface="+mn-ea"/>
                <a:cs typeface="+mn-cs"/>
              </a:rPr>
              <a:t>vera</a:t>
            </a:r>
            <a:r>
              <a:rPr lang="da-DK" sz="1200" kern="1200" dirty="0">
                <a:solidFill>
                  <a:schemeClr val="tx1"/>
                </a:solidFill>
                <a:effectLst/>
                <a:ea typeface="+mn-ea"/>
                <a:cs typeface="+mn-cs"/>
              </a:rPr>
              <a:t> og produkterne.</a:t>
            </a:r>
            <a:endParaRPr lang="sv-SE" sz="1200" kern="1200" dirty="0">
              <a:solidFill>
                <a:schemeClr val="tx1"/>
              </a:solidFill>
              <a:effectLst/>
              <a:ea typeface="+mn-ea"/>
              <a:cs typeface="+mn-cs"/>
            </a:endParaRPr>
          </a:p>
        </p:txBody>
      </p:sp>
      <p:sp>
        <p:nvSpPr>
          <p:cNvPr id="4" name="Platshållare för bildnummer 3"/>
          <p:cNvSpPr>
            <a:spLocks noGrp="1"/>
          </p:cNvSpPr>
          <p:nvPr>
            <p:ph type="sldNum" sz="quarter" idx="5"/>
          </p:nvPr>
        </p:nvSpPr>
        <p:spPr/>
        <p:txBody>
          <a:bodyPr/>
          <a:lstStyle/>
          <a:p>
            <a:fld id="{4193E838-73E1-0942-899A-20397000E04C}" type="slidenum">
              <a:rPr lang="sv-SE" smtClean="0"/>
              <a:t>27</a:t>
            </a:fld>
            <a:endParaRPr lang="sv-SE"/>
          </a:p>
        </p:txBody>
      </p:sp>
    </p:spTree>
    <p:extLst>
      <p:ext uri="{BB962C8B-B14F-4D97-AF65-F5344CB8AC3E}">
        <p14:creationId xmlns:p14="http://schemas.microsoft.com/office/powerpoint/2010/main" val="2641508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err="1">
                <a:solidFill>
                  <a:schemeClr val="tx1"/>
                </a:solidFill>
                <a:effectLst/>
                <a:ea typeface="+mn-ea"/>
                <a:cs typeface="+mn-cs"/>
              </a:rPr>
              <a:t>Forevers</a:t>
            </a:r>
            <a:r>
              <a:rPr lang="da-DK" sz="1200" kern="1200" dirty="0">
                <a:solidFill>
                  <a:schemeClr val="tx1"/>
                </a:solidFill>
                <a:effectLst/>
                <a:ea typeface="+mn-ea"/>
                <a:cs typeface="+mn-cs"/>
              </a:rPr>
              <a:t> produkter er opdelt i </a:t>
            </a:r>
            <a:r>
              <a:rPr lang="da-DK" dirty="0"/>
              <a:t>syv</a:t>
            </a:r>
            <a:r>
              <a:rPr lang="da-DK" sz="1200" kern="1200" dirty="0">
                <a:solidFill>
                  <a:schemeClr val="tx1"/>
                </a:solidFill>
                <a:effectLst/>
                <a:ea typeface="+mn-ea"/>
                <a:cs typeface="+mn-cs"/>
              </a:rPr>
              <a:t> segmenter, der ligger helt rigtigt i tiden</a:t>
            </a:r>
            <a:r>
              <a:rPr lang="da-DK" sz="1200" b="1" kern="1200" dirty="0">
                <a:solidFill>
                  <a:schemeClr val="tx1"/>
                </a:solidFill>
                <a:effectLst/>
                <a:ea typeface="+mn-ea"/>
                <a:cs typeface="+mn-cs"/>
              </a:rPr>
              <a:t>: </a:t>
            </a:r>
            <a:r>
              <a:rPr lang="sv-SE" sz="1200" kern="1200" dirty="0">
                <a:solidFill>
                  <a:schemeClr val="tx1"/>
                </a:solidFill>
                <a:effectLst/>
                <a:ea typeface="+mn-ea"/>
                <a:cs typeface="+mn-cs"/>
              </a:rPr>
              <a:t>Drinks, </a:t>
            </a:r>
            <a:r>
              <a:rPr lang="sv-SE" sz="1200" kern="1200" dirty="0" err="1">
                <a:solidFill>
                  <a:schemeClr val="tx1"/>
                </a:solidFill>
                <a:effectLst/>
                <a:ea typeface="+mn-ea"/>
                <a:cs typeface="+mn-cs"/>
              </a:rPr>
              <a:t>Bee</a:t>
            </a:r>
            <a:r>
              <a:rPr lang="sv-SE" sz="1200" kern="1200" dirty="0">
                <a:solidFill>
                  <a:schemeClr val="tx1"/>
                </a:solidFill>
                <a:effectLst/>
                <a:ea typeface="+mn-ea"/>
                <a:cs typeface="+mn-cs"/>
              </a:rPr>
              <a:t>, </a:t>
            </a:r>
            <a:r>
              <a:rPr lang="sv-SE" sz="1200" kern="1200" dirty="0" err="1">
                <a:solidFill>
                  <a:schemeClr val="tx1"/>
                </a:solidFill>
                <a:effectLst/>
                <a:ea typeface="+mn-ea"/>
                <a:cs typeface="+mn-cs"/>
              </a:rPr>
              <a:t>Nutritional</a:t>
            </a:r>
            <a:r>
              <a:rPr lang="sv-SE" sz="1200" kern="1200" dirty="0">
                <a:solidFill>
                  <a:schemeClr val="tx1"/>
                </a:solidFill>
                <a:effectLst/>
                <a:ea typeface="+mn-ea"/>
                <a:cs typeface="+mn-cs"/>
              </a:rPr>
              <a:t>, </a:t>
            </a:r>
            <a:r>
              <a:rPr lang="sv-SE" sz="1200" kern="1200" dirty="0" err="1">
                <a:solidFill>
                  <a:schemeClr val="tx1"/>
                </a:solidFill>
                <a:effectLst/>
                <a:ea typeface="+mn-ea"/>
                <a:cs typeface="+mn-cs"/>
              </a:rPr>
              <a:t>Weight</a:t>
            </a:r>
            <a:r>
              <a:rPr lang="sv-SE" sz="1200" kern="1200" dirty="0">
                <a:solidFill>
                  <a:schemeClr val="tx1"/>
                </a:solidFill>
                <a:effectLst/>
                <a:ea typeface="+mn-ea"/>
                <a:cs typeface="+mn-cs"/>
              </a:rPr>
              <a:t> Management, Combo Paks, Personal</a:t>
            </a:r>
            <a:r>
              <a:rPr lang="sv-SE" sz="1200" kern="1200" baseline="0" dirty="0">
                <a:solidFill>
                  <a:schemeClr val="tx1"/>
                </a:solidFill>
                <a:effectLst/>
                <a:ea typeface="+mn-ea"/>
                <a:cs typeface="+mn-cs"/>
              </a:rPr>
              <a:t> Care </a:t>
            </a:r>
            <a:r>
              <a:rPr lang="sv-SE" sz="1200" kern="1200" baseline="0" dirty="0" err="1">
                <a:solidFill>
                  <a:schemeClr val="tx1"/>
                </a:solidFill>
                <a:effectLst/>
                <a:ea typeface="+mn-ea"/>
                <a:cs typeface="+mn-cs"/>
              </a:rPr>
              <a:t>og</a:t>
            </a:r>
            <a:r>
              <a:rPr lang="sv-SE" sz="1200" kern="1200" baseline="0" dirty="0">
                <a:solidFill>
                  <a:schemeClr val="tx1"/>
                </a:solidFill>
                <a:effectLst/>
                <a:ea typeface="+mn-ea"/>
                <a:cs typeface="+mn-cs"/>
              </a:rPr>
              <a:t> Essentials </a:t>
            </a:r>
            <a:r>
              <a:rPr lang="sv-SE" sz="1200" kern="1200" baseline="0" dirty="0" err="1">
                <a:solidFill>
                  <a:schemeClr val="tx1"/>
                </a:solidFill>
                <a:effectLst/>
                <a:ea typeface="+mn-ea"/>
                <a:cs typeface="+mn-cs"/>
              </a:rPr>
              <a:t>Oils</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28</a:t>
            </a:fld>
            <a:endParaRPr lang="sv-SE"/>
          </a:p>
        </p:txBody>
      </p:sp>
    </p:spTree>
    <p:extLst>
      <p:ext uri="{BB962C8B-B14F-4D97-AF65-F5344CB8AC3E}">
        <p14:creationId xmlns:p14="http://schemas.microsoft.com/office/powerpoint/2010/main" val="2178373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Vores fantastiske kom-godt-i-gang-bokse Start Your Journey Combo Pak og Start Your Personal Use Pak indeholder, præcis som et kinderæg , tre gode ting på samme tid: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Du får mulighed for at prøve vores mest populære produkter inden for både hudpleje, kosttilskud og træningsprodukter.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Boksens værdi er 1,508 CC, men første gang du køber Start Your Journey Combo Pak bliver du godtgjort for 2 CC.</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Du opnår straks niveauet Assistant Supervisor og får en højere indkøbsrabat og en masse andre fordele fra Markedsplanen.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4193E838-73E1-0942-899A-20397000E04C}" type="slidenum">
              <a:rPr lang="sv-SE" smtClean="0"/>
              <a:t>29</a:t>
            </a:fld>
            <a:endParaRPr lang="sv-SE"/>
          </a:p>
        </p:txBody>
      </p:sp>
    </p:spTree>
    <p:extLst>
      <p:ext uri="{BB962C8B-B14F-4D97-AF65-F5344CB8AC3E}">
        <p14:creationId xmlns:p14="http://schemas.microsoft.com/office/powerpoint/2010/main" val="1766003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er en pålidelig partner, når du starter egen virksomhed. Virksomheden blev grundlagt af Rex </a:t>
            </a:r>
            <a:r>
              <a:rPr lang="da-DK" sz="1200" kern="1200" dirty="0" err="1">
                <a:solidFill>
                  <a:schemeClr val="tx1"/>
                </a:solidFill>
                <a:effectLst/>
                <a:ea typeface="+mn-ea"/>
                <a:cs typeface="+mn-cs"/>
              </a:rPr>
              <a:t>Maughan</a:t>
            </a:r>
            <a:r>
              <a:rPr lang="da-DK" sz="1200" kern="1200" dirty="0">
                <a:solidFill>
                  <a:schemeClr val="tx1"/>
                </a:solidFill>
                <a:effectLst/>
                <a:ea typeface="+mn-ea"/>
                <a:cs typeface="+mn-cs"/>
              </a:rPr>
              <a:t> i 1978 i Arizona, USA. Den er privatejet og er i dag en verdensomspændende virksomhed med en milliardomsætning. Med kontorer i mere end 160 lande verden over er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en global virksomhed med en international infrastruktur, der gør det muligt for mennesker at opbygge eget firma i den skala, de selv ønsker.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belønner dig for din indsats, hvor end i verden du er aktiv. At starte en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-virksomhed er forbundet med små omkostninger, få risici og kort opstartstid – du er i gang, så snart du har registreret dig og afgivet din første ordre.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er verdens største avler, producent og distributør af Aloe </a:t>
            </a:r>
            <a:r>
              <a:rPr lang="da-DK" sz="1200" kern="1200" dirty="0" err="1">
                <a:solidFill>
                  <a:schemeClr val="tx1"/>
                </a:solidFill>
                <a:effectLst/>
                <a:ea typeface="+mn-ea"/>
                <a:cs typeface="+mn-cs"/>
              </a:rPr>
              <a:t>vera</a:t>
            </a:r>
            <a:r>
              <a:rPr lang="da-DK" sz="1200" kern="1200" dirty="0">
                <a:solidFill>
                  <a:schemeClr val="tx1"/>
                </a:solidFill>
                <a:effectLst/>
                <a:ea typeface="+mn-ea"/>
                <a:cs typeface="+mn-cs"/>
              </a:rPr>
              <a:t>. Vi tager et socialt ansvar og arbejder hver dag på at bidrage og hjælpe til.</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3</a:t>
            </a:fld>
            <a:endParaRPr lang="sv-SE"/>
          </a:p>
        </p:txBody>
      </p:sp>
    </p:spTree>
    <p:extLst>
      <p:ext uri="{BB962C8B-B14F-4D97-AF65-F5344CB8AC3E}">
        <p14:creationId xmlns:p14="http://schemas.microsoft.com/office/powerpoint/2010/main" val="1837924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Så hvad er din drøm? Visualisér den! Handler den om frihed? Mere tid? Større indkomst? Vil du have spændende oplevelser og lære nye mennesker at kende? Uanset hvad din vision handler om, hjælper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dig gerne med at nå den.</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30</a:t>
            </a:fld>
            <a:endParaRPr lang="sv-SE"/>
          </a:p>
        </p:txBody>
      </p:sp>
    </p:spTree>
    <p:extLst>
      <p:ext uri="{BB962C8B-B14F-4D97-AF65-F5344CB8AC3E}">
        <p14:creationId xmlns:p14="http://schemas.microsoft.com/office/powerpoint/2010/main" val="1661143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31</a:t>
            </a:fld>
            <a:endParaRPr lang="sv-SE"/>
          </a:p>
        </p:txBody>
      </p:sp>
    </p:spTree>
    <p:extLst>
      <p:ext uri="{BB962C8B-B14F-4D97-AF65-F5344CB8AC3E}">
        <p14:creationId xmlns:p14="http://schemas.microsoft.com/office/powerpoint/2010/main" val="345729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har været aktiv i Skandinavien siden 1998. Den skandinaviske virksomhed har haft højeste kreditværdighed, trippel-A, i ca. 20 år. Kontoret ligger i den smukke Villa Korndal, som vi i daglig tale kalder for ”Slottet”. Det ligger i </a:t>
            </a:r>
            <a:r>
              <a:rPr lang="da-DK" sz="1200" kern="1200" dirty="0" err="1">
                <a:solidFill>
                  <a:schemeClr val="tx1"/>
                </a:solidFill>
                <a:effectLst/>
                <a:ea typeface="+mn-ea"/>
                <a:cs typeface="+mn-cs"/>
              </a:rPr>
              <a:t>Mölndal</a:t>
            </a:r>
            <a:r>
              <a:rPr lang="da-DK" sz="1200" kern="1200" dirty="0">
                <a:solidFill>
                  <a:schemeClr val="tx1"/>
                </a:solidFill>
                <a:effectLst/>
                <a:ea typeface="+mn-ea"/>
                <a:cs typeface="+mn-cs"/>
              </a:rPr>
              <a:t>, lige syd for Gøteborg i Sverige. På hovedkontoret arbejder over 60 ansatte, der støtter og hjælper dig, så du kan få den succes, du stræber efter. De er til for din skyld, og du støttes i form af professionelt markedsføringsmateriale, træning, uddannelse, arrangementer og support. Der er også en butik, der sælger produkter. Virksomheden har filialer i Danmark, Norge og Finland. Vi er medlem af Direct Selling i Sverige, Norge og Danmark. Det er en forening af flere </a:t>
            </a:r>
            <a:r>
              <a:rPr lang="da-DK" sz="1200" kern="1200" dirty="0" err="1">
                <a:solidFill>
                  <a:schemeClr val="tx1"/>
                </a:solidFill>
                <a:effectLst/>
                <a:ea typeface="+mn-ea"/>
                <a:cs typeface="+mn-cs"/>
              </a:rPr>
              <a:t>direktesalgsvirksomheder</a:t>
            </a:r>
            <a:r>
              <a:rPr lang="da-DK" sz="1200" kern="1200" dirty="0">
                <a:solidFill>
                  <a:schemeClr val="tx1"/>
                </a:solidFill>
                <a:effectLst/>
                <a:ea typeface="+mn-ea"/>
                <a:cs typeface="+mn-cs"/>
              </a:rPr>
              <a:t>, der sørger for, at branchen forbliver professionel og overholder retningslinjerne.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4</a:t>
            </a:fld>
            <a:endParaRPr lang="sv-SE"/>
          </a:p>
        </p:txBody>
      </p:sp>
    </p:spTree>
    <p:extLst>
      <p:ext uri="{BB962C8B-B14F-4D97-AF65-F5344CB8AC3E}">
        <p14:creationId xmlns:p14="http://schemas.microsoft.com/office/powerpoint/2010/main" val="313159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har været aktiv i Skandinavien siden 1998. Den skandinaviske virksomhed har haft højeste kreditværdighed, trippel-A, i ca. 20 år. Kontoret ligger i den smukke Villa Korndal, som vi i daglig tale kalder for ”Slottet”. Det ligger i </a:t>
            </a:r>
            <a:r>
              <a:rPr lang="da-DK" sz="1200" kern="1200" dirty="0" err="1">
                <a:solidFill>
                  <a:schemeClr val="tx1"/>
                </a:solidFill>
                <a:effectLst/>
                <a:ea typeface="+mn-ea"/>
                <a:cs typeface="+mn-cs"/>
              </a:rPr>
              <a:t>Mölndal</a:t>
            </a:r>
            <a:r>
              <a:rPr lang="da-DK" sz="1200" kern="1200" dirty="0">
                <a:solidFill>
                  <a:schemeClr val="tx1"/>
                </a:solidFill>
                <a:effectLst/>
                <a:ea typeface="+mn-ea"/>
                <a:cs typeface="+mn-cs"/>
              </a:rPr>
              <a:t>, lige syd for Gøteborg i Sverige. På hovedkontoret arbejder over 60 ansatte, der støtter og hjælper dig, så du kan få den succes, du stræber efter. De er til for din skyld, og du støttes i form af professionelt markedsføringsmateriale, træning, uddannelse, arrangementer og support. Der er også en butik, der sælger produkter. Virksomheden har filialer i Danmark, Norge og Finland. Vi er medlem af Direct Selling i Sverige, Norge og Danmark. Det er en forening af flere </a:t>
            </a:r>
            <a:r>
              <a:rPr lang="da-DK" sz="1200" kern="1200" dirty="0" err="1">
                <a:solidFill>
                  <a:schemeClr val="tx1"/>
                </a:solidFill>
                <a:effectLst/>
                <a:ea typeface="+mn-ea"/>
                <a:cs typeface="+mn-cs"/>
              </a:rPr>
              <a:t>direktesalgsvirksomheder</a:t>
            </a:r>
            <a:r>
              <a:rPr lang="da-DK" sz="1200" kern="1200" dirty="0">
                <a:solidFill>
                  <a:schemeClr val="tx1"/>
                </a:solidFill>
                <a:effectLst/>
                <a:ea typeface="+mn-ea"/>
                <a:cs typeface="+mn-cs"/>
              </a:rPr>
              <a:t>, der sørger for, at branchen forbliver professionel og overholder retningslinjerne.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5</a:t>
            </a:fld>
            <a:endParaRPr lang="sv-SE"/>
          </a:p>
        </p:txBody>
      </p:sp>
    </p:spTree>
    <p:extLst>
      <p:ext uri="{BB962C8B-B14F-4D97-AF65-F5344CB8AC3E}">
        <p14:creationId xmlns:p14="http://schemas.microsoft.com/office/powerpoint/2010/main" val="171815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har været aktiv i Skandinavien siden 1998. Den skandinaviske virksomhed har haft højeste kreditværdighed, trippel-A, i ca. 20 år. Kontoret ligger i den smukke Villa Korndal, som vi i daglig tale kalder for ”Slottet”. Det ligger i </a:t>
            </a:r>
            <a:r>
              <a:rPr lang="da-DK" sz="1200" kern="1200" dirty="0" err="1">
                <a:solidFill>
                  <a:schemeClr val="tx1"/>
                </a:solidFill>
                <a:effectLst/>
                <a:ea typeface="+mn-ea"/>
                <a:cs typeface="+mn-cs"/>
              </a:rPr>
              <a:t>Mölndal</a:t>
            </a:r>
            <a:r>
              <a:rPr lang="da-DK" sz="1200" kern="1200" dirty="0">
                <a:solidFill>
                  <a:schemeClr val="tx1"/>
                </a:solidFill>
                <a:effectLst/>
                <a:ea typeface="+mn-ea"/>
                <a:cs typeface="+mn-cs"/>
              </a:rPr>
              <a:t>, lige syd for Gøteborg i Sverige. På hovedkontoret arbejder over 60 ansatte, der støtter og hjælper dig, så du kan få den succes, du stræber efter. De er til for din skyld, og du støttes i form af professionelt markedsføringsmateriale, træning, uddannelse, arrangementer og support. Der er også en butik, der sælger produkter. Virksomheden har filialer i Danmark, Norge og Finland. Vi er medlem af Direct Selling i Sverige, Norge og Danmark. Det er en forening af flere </a:t>
            </a:r>
            <a:r>
              <a:rPr lang="da-DK" sz="1200" kern="1200" dirty="0" err="1">
                <a:solidFill>
                  <a:schemeClr val="tx1"/>
                </a:solidFill>
                <a:effectLst/>
                <a:ea typeface="+mn-ea"/>
                <a:cs typeface="+mn-cs"/>
              </a:rPr>
              <a:t>direktesalgsvirksomheder</a:t>
            </a:r>
            <a:r>
              <a:rPr lang="da-DK" sz="1200" kern="1200" dirty="0">
                <a:solidFill>
                  <a:schemeClr val="tx1"/>
                </a:solidFill>
                <a:effectLst/>
                <a:ea typeface="+mn-ea"/>
                <a:cs typeface="+mn-cs"/>
              </a:rPr>
              <a:t>, der sørger for, at branchen forbliver professionel og overholder retningslinjerne. </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6</a:t>
            </a:fld>
            <a:endParaRPr lang="sv-SE"/>
          </a:p>
        </p:txBody>
      </p:sp>
    </p:spTree>
    <p:extLst>
      <p:ext uri="{BB962C8B-B14F-4D97-AF65-F5344CB8AC3E}">
        <p14:creationId xmlns:p14="http://schemas.microsoft.com/office/powerpoint/2010/main" val="210904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Det er flere forskellige måder at arbejde med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på, og du vælger selv den måde, der passer dig bedst dér, hvor du er i livet. Du kan vælge at sælge vores produkter direkte til slutkunden, eller du kan opbygge et team og hjælpe dem til at sælge produkter samtidig med, at du selv sælger produkter. Efter et stykke tid ønsker du måske at opbygge et større team og hjælpe dine teammedlemmer til at opbygge deres team. I så fald indgår de alle i din organisation, og du hjælper og coacher dem, så meget du selv ønsker. Du vil så modtage en lederskabsprovision fra Forever som tak for, at du udvider virksomheden.</a:t>
            </a:r>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7</a:t>
            </a:fld>
            <a:endParaRPr lang="sv-SE"/>
          </a:p>
        </p:txBody>
      </p:sp>
    </p:spTree>
    <p:extLst>
      <p:ext uri="{BB962C8B-B14F-4D97-AF65-F5344CB8AC3E}">
        <p14:creationId xmlns:p14="http://schemas.microsoft.com/office/powerpoint/2010/main" val="153829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arbejder vi med en succesfuld forretningsmodel, der hedder Network Marketing eller direkte handel, som det også kaldes. Det er en forretningsmodel, der bygger på personlig kontakt og personlige anbefalinger. I almindelig handel er der ofte mange mellemled, der alle har omkostninger og skal generere en fortjeneste. I Network Marketing går produkterne direkte fra producent til forbruger, med </a:t>
            </a:r>
            <a:r>
              <a:rPr lang="da-DK" sz="1200" kern="1200" dirty="0" err="1">
                <a:solidFill>
                  <a:schemeClr val="tx1"/>
                </a:solidFill>
                <a:effectLst/>
                <a:ea typeface="+mn-ea"/>
                <a:cs typeface="+mn-cs"/>
              </a:rPr>
              <a:t>Forevers</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som eneste mellemled. Det gør omkostningerne betydeligt mindre, og overskuddet fordeles i stedet til vores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Det er en effektiv forretningsmodel, der ikke bare er enkel og personlig, men også giver mange mennesker helt andre økonomiske muligheder, end hvad en traditionel forretningsmodel kan tilbyde.</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 </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Med Network Marketing får du flere muligheder for at tjene penge, og du bestemmer selv dine arbejdstider. Du er din egen chef og vælger selv, hvor meget du vil tjene, hvor meget du vil arbejde, hvornår og hvem du vil samarbejde med. Det er også dig, der bestemmer takten og målene for din karriere. Der er ingen begrænsninger: Alle har lige muligheder, og det er din egen arbejdsindsats, der bestemmer din indkomst.</a:t>
            </a:r>
            <a:endParaRPr lang="sv-SE" sz="1200" kern="1200" dirty="0">
              <a:solidFill>
                <a:schemeClr val="tx1"/>
              </a:solidFill>
              <a:effectLst/>
              <a:ea typeface="+mn-ea"/>
              <a:cs typeface="+mn-cs"/>
            </a:endParaRPr>
          </a:p>
          <a:p>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8</a:t>
            </a:fld>
            <a:endParaRPr lang="sv-SE"/>
          </a:p>
        </p:txBody>
      </p:sp>
    </p:spTree>
    <p:extLst>
      <p:ext uri="{BB962C8B-B14F-4D97-AF65-F5344CB8AC3E}">
        <p14:creationId xmlns:p14="http://schemas.microsoft.com/office/powerpoint/2010/main" val="3238497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sz="1200" kern="1200" dirty="0">
                <a:solidFill>
                  <a:schemeClr val="tx1"/>
                </a:solidFill>
                <a:effectLst/>
                <a:ea typeface="+mn-ea"/>
                <a:cs typeface="+mn-cs"/>
              </a:rPr>
              <a:t>Hos </a:t>
            </a:r>
            <a:r>
              <a:rPr lang="da-DK" sz="1200" kern="1200" dirty="0" err="1">
                <a:solidFill>
                  <a:schemeClr val="tx1"/>
                </a:solidFill>
                <a:effectLst/>
                <a:ea typeface="+mn-ea"/>
                <a:cs typeface="+mn-cs"/>
              </a:rPr>
              <a:t>Forever</a:t>
            </a:r>
            <a:r>
              <a:rPr lang="da-DK" sz="1200" kern="1200" dirty="0">
                <a:solidFill>
                  <a:schemeClr val="tx1"/>
                </a:solidFill>
                <a:effectLst/>
                <a:ea typeface="+mn-ea"/>
                <a:cs typeface="+mn-cs"/>
              </a:rPr>
              <a:t> arbejder vi med en succesfuld forretningsmodel, der hedder Network Marketing eller direkte handel, som det også kaldes. Det er en forretningsmodel, der bygger på personlig kontakt og personlige anbefalinger. I almindelig handel er der ofte mange mellemled, der alle har omkostninger og skal generere en fortjeneste. I Network Marketing går produkterne direkte fra producent til forbruger, med </a:t>
            </a:r>
            <a:r>
              <a:rPr lang="da-DK" sz="1200" kern="1200" dirty="0" err="1">
                <a:solidFill>
                  <a:schemeClr val="tx1"/>
                </a:solidFill>
                <a:effectLst/>
                <a:ea typeface="+mn-ea"/>
                <a:cs typeface="+mn-cs"/>
              </a:rPr>
              <a:t>Forevers</a:t>
            </a:r>
            <a:r>
              <a:rPr lang="da-DK" sz="1200" kern="1200" dirty="0">
                <a:solidFill>
                  <a:schemeClr val="tx1"/>
                </a:solidFill>
                <a:effectLst/>
                <a:ea typeface="+mn-ea"/>
                <a:cs typeface="+mn-cs"/>
              </a:rPr>
              <a:t>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som eneste mellemled. Det gør omkostningerne betydeligt mindre, og overskuddet fordeles i stedet til vores </a:t>
            </a:r>
            <a:r>
              <a:rPr lang="da-DK" sz="1200" kern="1200" dirty="0" err="1">
                <a:solidFill>
                  <a:schemeClr val="tx1"/>
                </a:solidFill>
                <a:effectLst/>
                <a:ea typeface="+mn-ea"/>
                <a:cs typeface="+mn-cs"/>
              </a:rPr>
              <a:t>FBOs</a:t>
            </a:r>
            <a:r>
              <a:rPr lang="da-DK" sz="1200" kern="1200" dirty="0">
                <a:solidFill>
                  <a:schemeClr val="tx1"/>
                </a:solidFill>
                <a:effectLst/>
                <a:ea typeface="+mn-ea"/>
                <a:cs typeface="+mn-cs"/>
              </a:rPr>
              <a:t>. Det er en effektiv forretningsmodel, der ikke bare er enkel og personlig, men også giver mange mennesker helt andre økonomiske muligheder, end hvad en traditionel forretningsmodel kan tilbyde.</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 </a:t>
            </a:r>
            <a:endParaRPr lang="sv-SE" sz="1200" kern="1200" dirty="0">
              <a:solidFill>
                <a:schemeClr val="tx1"/>
              </a:solidFill>
              <a:effectLst/>
              <a:ea typeface="+mn-ea"/>
              <a:cs typeface="+mn-cs"/>
            </a:endParaRPr>
          </a:p>
          <a:p>
            <a:r>
              <a:rPr lang="da-DK" sz="1200" kern="1200" dirty="0">
                <a:solidFill>
                  <a:schemeClr val="tx1"/>
                </a:solidFill>
                <a:effectLst/>
                <a:ea typeface="+mn-ea"/>
                <a:cs typeface="+mn-cs"/>
              </a:rPr>
              <a:t>Med Network Marketing får du flere muligheder for at tjene penge, og du bestemmer selv dine arbejdstider. Du er din egen chef og vælger selv, hvor meget du vil tjene, hvor meget du vil arbejde, hvornår og hvem du vil samarbejde med. Det er også dig, der bestemmer takten og målene for din karriere. Der er ingen begrænsninger: Alle har lige muligheder, og det er din egen arbejdsindsats, der bestemmer din indkomst.</a:t>
            </a:r>
            <a:endParaRPr lang="sv-SE" sz="1200" kern="1200" dirty="0">
              <a:solidFill>
                <a:schemeClr val="tx1"/>
              </a:solidFill>
              <a:effectLst/>
              <a:ea typeface="+mn-ea"/>
              <a:cs typeface="+mn-cs"/>
            </a:endParaRPr>
          </a:p>
          <a:p>
            <a:endParaRPr lang="en-US" dirty="0"/>
          </a:p>
        </p:txBody>
      </p:sp>
      <p:sp>
        <p:nvSpPr>
          <p:cNvPr id="4" name="Platshållare för bildnummer 3"/>
          <p:cNvSpPr>
            <a:spLocks noGrp="1"/>
          </p:cNvSpPr>
          <p:nvPr>
            <p:ph type="sldNum" sz="quarter" idx="5"/>
          </p:nvPr>
        </p:nvSpPr>
        <p:spPr/>
        <p:txBody>
          <a:bodyPr/>
          <a:lstStyle/>
          <a:p>
            <a:fld id="{4193E838-73E1-0942-899A-20397000E04C}" type="slidenum">
              <a:rPr lang="sv-SE" smtClean="0"/>
              <a:t>9</a:t>
            </a:fld>
            <a:endParaRPr lang="sv-SE"/>
          </a:p>
        </p:txBody>
      </p:sp>
    </p:spTree>
    <p:extLst>
      <p:ext uri="{BB962C8B-B14F-4D97-AF65-F5344CB8AC3E}">
        <p14:creationId xmlns:p14="http://schemas.microsoft.com/office/powerpoint/2010/main" val="164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LP_Start_1">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953D0014-50A1-5245-8790-4A8E02CE0544}"/>
              </a:ext>
            </a:extLst>
          </p:cNvPr>
          <p:cNvSpPr/>
          <p:nvPr userDrawn="1"/>
        </p:nvSpPr>
        <p:spPr>
          <a:xfrm>
            <a:off x="0" y="1"/>
            <a:ext cx="9144000"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a:extLst>
              <a:ext uri="{FF2B5EF4-FFF2-40B4-BE49-F238E27FC236}">
                <a16:creationId xmlns:a16="http://schemas.microsoft.com/office/drawing/2014/main" id="{7E42D362-1E98-DF4F-BCB1-A8815DF0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pic>
        <p:nvPicPr>
          <p:cNvPr id="7" name="Picture 3">
            <a:extLst>
              <a:ext uri="{FF2B5EF4-FFF2-40B4-BE49-F238E27FC236}">
                <a16:creationId xmlns:a16="http://schemas.microsoft.com/office/drawing/2014/main" id="{6BDABF19-51B7-5B4E-8B26-51A07E4A4B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208" t="36626" r="23077" b="38723"/>
          <a:stretch/>
        </p:blipFill>
        <p:spPr>
          <a:xfrm>
            <a:off x="202222" y="145794"/>
            <a:ext cx="5486059" cy="3319889"/>
          </a:xfrm>
          <a:prstGeom prst="rect">
            <a:avLst/>
          </a:prstGeom>
        </p:spPr>
      </p:pic>
      <p:sp>
        <p:nvSpPr>
          <p:cNvPr id="10" name="Platshållare för SmartArt 3" descr="zx">
            <a:extLst>
              <a:ext uri="{FF2B5EF4-FFF2-40B4-BE49-F238E27FC236}">
                <a16:creationId xmlns:a16="http://schemas.microsoft.com/office/drawing/2014/main" id="{C7271E2F-8192-734D-B2A0-A480817098BF}"/>
              </a:ext>
            </a:extLst>
          </p:cNvPr>
          <p:cNvSpPr>
            <a:spLocks noGrp="1"/>
          </p:cNvSpPr>
          <p:nvPr>
            <p:ph type="dgm" sz="quarter" idx="12" hasCustomPrompt="1"/>
          </p:nvPr>
        </p:nvSpPr>
        <p:spPr>
          <a:xfrm>
            <a:off x="1" y="3957828"/>
            <a:ext cx="2462980" cy="972176"/>
          </a:xfrm>
          <a:prstGeom prst="rect">
            <a:avLst/>
          </a:prstGeom>
          <a:solidFill>
            <a:schemeClr val="bg1"/>
          </a:solidFill>
        </p:spPr>
        <p:txBody>
          <a:bodyPr/>
          <a:lstStyle>
            <a:lvl1pPr marL="0" indent="0">
              <a:buFontTx/>
              <a:buNone/>
              <a:defRPr sz="900" baseline="0"/>
            </a:lvl1pPr>
          </a:lstStyle>
          <a:p>
            <a:r>
              <a:rPr lang="sv-SE" dirty="0"/>
              <a:t>Dra vit ruta till önskad storlek</a:t>
            </a:r>
          </a:p>
        </p:txBody>
      </p:sp>
      <p:sp>
        <p:nvSpPr>
          <p:cNvPr id="3" name="Platshållare för innehåll 2">
            <a:extLst>
              <a:ext uri="{FF2B5EF4-FFF2-40B4-BE49-F238E27FC236}">
                <a16:creationId xmlns:a16="http://schemas.microsoft.com/office/drawing/2014/main" id="{0125E2F0-59D8-9B41-BCC2-BC318EDE1388}"/>
              </a:ext>
            </a:extLst>
          </p:cNvPr>
          <p:cNvSpPr>
            <a:spLocks noGrp="1"/>
          </p:cNvSpPr>
          <p:nvPr>
            <p:ph sz="quarter" idx="10" hasCustomPrompt="1"/>
          </p:nvPr>
        </p:nvSpPr>
        <p:spPr>
          <a:xfrm>
            <a:off x="345989" y="3998007"/>
            <a:ext cx="1866643" cy="409878"/>
          </a:xfrm>
          <a:prstGeom prst="rect">
            <a:avLst/>
          </a:prstGeom>
        </p:spPr>
        <p:txBody>
          <a:bodyPr/>
          <a:lstStyle>
            <a:lvl1pPr marL="0" indent="0">
              <a:buNone/>
              <a:defRPr sz="2800" b="1" i="0" baseline="0"/>
            </a:lvl1pPr>
          </a:lstStyle>
          <a:p>
            <a:r>
              <a:rPr lang="sv-SE" dirty="0"/>
              <a:t>Text</a:t>
            </a:r>
          </a:p>
        </p:txBody>
      </p:sp>
      <p:sp>
        <p:nvSpPr>
          <p:cNvPr id="11" name="Platshållare för innehåll 10">
            <a:extLst>
              <a:ext uri="{FF2B5EF4-FFF2-40B4-BE49-F238E27FC236}">
                <a16:creationId xmlns:a16="http://schemas.microsoft.com/office/drawing/2014/main" id="{4A564318-5E0B-784C-A88F-AC9F7BB44B54}"/>
              </a:ext>
            </a:extLst>
          </p:cNvPr>
          <p:cNvSpPr>
            <a:spLocks noGrp="1"/>
          </p:cNvSpPr>
          <p:nvPr>
            <p:ph sz="quarter" idx="11" hasCustomPrompt="1"/>
          </p:nvPr>
        </p:nvSpPr>
        <p:spPr>
          <a:xfrm>
            <a:off x="346075" y="4460660"/>
            <a:ext cx="1866900" cy="290512"/>
          </a:xfrm>
          <a:prstGeom prst="rect">
            <a:avLst/>
          </a:prstGeom>
        </p:spPr>
        <p:txBody>
          <a:bodyPr/>
          <a:lstStyle>
            <a:lvl1pPr marL="0" indent="0">
              <a:buNone/>
              <a:defRPr/>
            </a:lvl1pPr>
          </a:lstStyle>
          <a:p>
            <a:r>
              <a:rPr lang="sv-SE" dirty="0"/>
              <a:t>Text</a:t>
            </a:r>
          </a:p>
        </p:txBody>
      </p:sp>
    </p:spTree>
    <p:extLst>
      <p:ext uri="{BB962C8B-B14F-4D97-AF65-F5344CB8AC3E}">
        <p14:creationId xmlns:p14="http://schemas.microsoft.com/office/powerpoint/2010/main" val="327537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_Bröd_Punktlista_gulbotten">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2D345874-A28F-234D-8D56-76162B357E26}"/>
              </a:ext>
            </a:extLst>
          </p:cNvPr>
          <p:cNvSpPr/>
          <p:nvPr userDrawn="1"/>
        </p:nvSpPr>
        <p:spPr>
          <a:xfrm>
            <a:off x="0" y="1"/>
            <a:ext cx="9144000"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05C005E6-D7EF-8045-A8D4-0FF1F481AF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9" name="Rubrik 1">
            <a:extLst>
              <a:ext uri="{FF2B5EF4-FFF2-40B4-BE49-F238E27FC236}">
                <a16:creationId xmlns:a16="http://schemas.microsoft.com/office/drawing/2014/main" id="{FD813FF5-073C-7340-B6B2-9AB721DC53BE}"/>
              </a:ext>
            </a:extLst>
          </p:cNvPr>
          <p:cNvSpPr>
            <a:spLocks noGrp="1"/>
          </p:cNvSpPr>
          <p:nvPr>
            <p:ph type="title" hasCustomPrompt="1"/>
          </p:nvPr>
        </p:nvSpPr>
        <p:spPr>
          <a:xfrm>
            <a:off x="335548" y="338806"/>
            <a:ext cx="6831062" cy="993775"/>
          </a:xfrm>
          <a:prstGeom prst="rect">
            <a:avLst/>
          </a:prstGeom>
        </p:spPr>
        <p:txBody>
          <a:bodyPr/>
          <a:lstStyle>
            <a:lvl1pPr>
              <a:lnSpc>
                <a:spcPts val="2800"/>
              </a:lnSpc>
              <a:defRPr sz="2800" baseline="0"/>
            </a:lvl1pPr>
          </a:lstStyle>
          <a:p>
            <a:r>
              <a:rPr lang="sv-SE" dirty="0"/>
              <a:t>Klicka här för att ändra mall för rubrikformat. </a:t>
            </a:r>
            <a:br>
              <a:rPr lang="sv-SE" dirty="0"/>
            </a:br>
            <a:r>
              <a:rPr lang="sv-SE" dirty="0"/>
              <a:t>Anpassa efter om rubriken blir en eller tvåradig.</a:t>
            </a:r>
          </a:p>
        </p:txBody>
      </p:sp>
      <p:sp>
        <p:nvSpPr>
          <p:cNvPr id="10" name="Platshållare för innehåll 5">
            <a:extLst>
              <a:ext uri="{FF2B5EF4-FFF2-40B4-BE49-F238E27FC236}">
                <a16:creationId xmlns:a16="http://schemas.microsoft.com/office/drawing/2014/main" id="{882A3091-124C-254B-AAA6-C95B95D5C08B}"/>
              </a:ext>
            </a:extLst>
          </p:cNvPr>
          <p:cNvSpPr>
            <a:spLocks noGrp="1"/>
          </p:cNvSpPr>
          <p:nvPr>
            <p:ph sz="quarter" idx="13"/>
          </p:nvPr>
        </p:nvSpPr>
        <p:spPr>
          <a:xfrm>
            <a:off x="335548" y="1411622"/>
            <a:ext cx="6831061"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11" name="Platshållare för innehåll 5">
            <a:extLst>
              <a:ext uri="{FF2B5EF4-FFF2-40B4-BE49-F238E27FC236}">
                <a16:creationId xmlns:a16="http://schemas.microsoft.com/office/drawing/2014/main" id="{13F01F28-BB19-A74F-BF46-0798802B52A4}"/>
              </a:ext>
            </a:extLst>
          </p:cNvPr>
          <p:cNvSpPr>
            <a:spLocks noGrp="1"/>
          </p:cNvSpPr>
          <p:nvPr>
            <p:ph sz="quarter" idx="14"/>
          </p:nvPr>
        </p:nvSpPr>
        <p:spPr>
          <a:xfrm>
            <a:off x="335548" y="2839369"/>
            <a:ext cx="6831062"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274658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_Bröd_Punktlista_vitbotten">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947FAB1-AD04-FB40-ABD5-76FEA9DF0C4D}"/>
              </a:ext>
            </a:extLst>
          </p:cNvPr>
          <p:cNvSpPr>
            <a:spLocks noGrp="1"/>
          </p:cNvSpPr>
          <p:nvPr>
            <p:ph type="title" hasCustomPrompt="1"/>
          </p:nvPr>
        </p:nvSpPr>
        <p:spPr>
          <a:xfrm>
            <a:off x="335548" y="338806"/>
            <a:ext cx="6831062" cy="993775"/>
          </a:xfrm>
          <a:prstGeom prst="rect">
            <a:avLst/>
          </a:prstGeom>
        </p:spPr>
        <p:txBody>
          <a:bodyPr/>
          <a:lstStyle>
            <a:lvl1pPr>
              <a:lnSpc>
                <a:spcPts val="2800"/>
              </a:lnSpc>
              <a:defRPr sz="2800" baseline="0"/>
            </a:lvl1pPr>
          </a:lstStyle>
          <a:p>
            <a:r>
              <a:rPr lang="sv-SE" dirty="0"/>
              <a:t>Klicka här för att ändra mall för rubrikformat. </a:t>
            </a:r>
            <a:br>
              <a:rPr lang="sv-SE" dirty="0"/>
            </a:br>
            <a:r>
              <a:rPr lang="sv-SE" dirty="0"/>
              <a:t>Anpassa efter om rubriken blir en eller tvåradig.</a:t>
            </a:r>
          </a:p>
        </p:txBody>
      </p:sp>
      <p:sp>
        <p:nvSpPr>
          <p:cNvPr id="9" name="Platshållare för innehåll 5">
            <a:extLst>
              <a:ext uri="{FF2B5EF4-FFF2-40B4-BE49-F238E27FC236}">
                <a16:creationId xmlns:a16="http://schemas.microsoft.com/office/drawing/2014/main" id="{3C07B644-BE82-C545-B8BA-12C25D346E7E}"/>
              </a:ext>
            </a:extLst>
          </p:cNvPr>
          <p:cNvSpPr>
            <a:spLocks noGrp="1"/>
          </p:cNvSpPr>
          <p:nvPr>
            <p:ph sz="quarter" idx="13"/>
          </p:nvPr>
        </p:nvSpPr>
        <p:spPr>
          <a:xfrm>
            <a:off x="335548" y="1411622"/>
            <a:ext cx="6831061"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10" name="Platshållare för innehåll 5">
            <a:extLst>
              <a:ext uri="{FF2B5EF4-FFF2-40B4-BE49-F238E27FC236}">
                <a16:creationId xmlns:a16="http://schemas.microsoft.com/office/drawing/2014/main" id="{36D3096E-2267-724F-91CD-7DFF84D7FF11}"/>
              </a:ext>
            </a:extLst>
          </p:cNvPr>
          <p:cNvSpPr>
            <a:spLocks noGrp="1"/>
          </p:cNvSpPr>
          <p:nvPr>
            <p:ph sz="quarter" idx="14"/>
          </p:nvPr>
        </p:nvSpPr>
        <p:spPr>
          <a:xfrm>
            <a:off x="335548" y="2839369"/>
            <a:ext cx="6831062"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247771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_höger_Punktlista_svar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457200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9" name="Rubrik 1">
            <a:extLst>
              <a:ext uri="{FF2B5EF4-FFF2-40B4-BE49-F238E27FC236}">
                <a16:creationId xmlns:a16="http://schemas.microsoft.com/office/drawing/2014/main" id="{D0BCC0FB-8A77-EB43-8E57-1203E388C00B}"/>
              </a:ext>
            </a:extLst>
          </p:cNvPr>
          <p:cNvSpPr>
            <a:spLocks noGrp="1"/>
          </p:cNvSpPr>
          <p:nvPr>
            <p:ph type="title"/>
          </p:nvPr>
        </p:nvSpPr>
        <p:spPr>
          <a:xfrm>
            <a:off x="335548"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7" name="Platshållare för innehåll 5">
            <a:extLst>
              <a:ext uri="{FF2B5EF4-FFF2-40B4-BE49-F238E27FC236}">
                <a16:creationId xmlns:a16="http://schemas.microsoft.com/office/drawing/2014/main" id="{C399FC2D-07EA-A745-9FBF-E7D6280F010C}"/>
              </a:ext>
            </a:extLst>
          </p:cNvPr>
          <p:cNvSpPr>
            <a:spLocks noGrp="1"/>
          </p:cNvSpPr>
          <p:nvPr>
            <p:ph sz="quarter" idx="14"/>
          </p:nvPr>
        </p:nvSpPr>
        <p:spPr>
          <a:xfrm>
            <a:off x="335548" y="1422815"/>
            <a:ext cx="3989318"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3850785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_höger_Punktlista_mellanrubrik_svar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457200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BDF9F317-5407-B647-9233-3F09266C343B}"/>
              </a:ext>
            </a:extLst>
          </p:cNvPr>
          <p:cNvSpPr>
            <a:spLocks noGrp="1"/>
          </p:cNvSpPr>
          <p:nvPr>
            <p:ph type="title"/>
          </p:nvPr>
        </p:nvSpPr>
        <p:spPr>
          <a:xfrm>
            <a:off x="335548"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8" name="Platshållare för innehåll 5">
            <a:extLst>
              <a:ext uri="{FF2B5EF4-FFF2-40B4-BE49-F238E27FC236}">
                <a16:creationId xmlns:a16="http://schemas.microsoft.com/office/drawing/2014/main" id="{6127B824-F026-A44F-8F95-263BDD3D7526}"/>
              </a:ext>
            </a:extLst>
          </p:cNvPr>
          <p:cNvSpPr>
            <a:spLocks noGrp="1"/>
          </p:cNvSpPr>
          <p:nvPr>
            <p:ph sz="quarter" idx="13"/>
          </p:nvPr>
        </p:nvSpPr>
        <p:spPr>
          <a:xfrm>
            <a:off x="335548" y="1411622"/>
            <a:ext cx="3989317"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9" name="Platshållare för innehåll 5">
            <a:extLst>
              <a:ext uri="{FF2B5EF4-FFF2-40B4-BE49-F238E27FC236}">
                <a16:creationId xmlns:a16="http://schemas.microsoft.com/office/drawing/2014/main" id="{CAC85137-F310-CA42-B5E8-F53573F9255F}"/>
              </a:ext>
            </a:extLst>
          </p:cNvPr>
          <p:cNvSpPr>
            <a:spLocks noGrp="1"/>
          </p:cNvSpPr>
          <p:nvPr>
            <p:ph sz="quarter" idx="14"/>
          </p:nvPr>
        </p:nvSpPr>
        <p:spPr>
          <a:xfrm>
            <a:off x="335548" y="2839369"/>
            <a:ext cx="3989318"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1440985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_vänster_Punktlista_svar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8" name="Rubrik 1">
            <a:extLst>
              <a:ext uri="{FF2B5EF4-FFF2-40B4-BE49-F238E27FC236}">
                <a16:creationId xmlns:a16="http://schemas.microsoft.com/office/drawing/2014/main" id="{1E15A697-1707-5F42-AB8C-6158505455C4}"/>
              </a:ext>
            </a:extLst>
          </p:cNvPr>
          <p:cNvSpPr>
            <a:spLocks noGrp="1"/>
          </p:cNvSpPr>
          <p:nvPr>
            <p:ph type="title"/>
          </p:nvPr>
        </p:nvSpPr>
        <p:spPr>
          <a:xfrm>
            <a:off x="4940376"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7" name="Platshållare för innehåll 5">
            <a:extLst>
              <a:ext uri="{FF2B5EF4-FFF2-40B4-BE49-F238E27FC236}">
                <a16:creationId xmlns:a16="http://schemas.microsoft.com/office/drawing/2014/main" id="{14F493DE-B2F1-A545-9AAB-E174EC0010DB}"/>
              </a:ext>
            </a:extLst>
          </p:cNvPr>
          <p:cNvSpPr>
            <a:spLocks noGrp="1"/>
          </p:cNvSpPr>
          <p:nvPr>
            <p:ph sz="quarter" idx="14"/>
          </p:nvPr>
        </p:nvSpPr>
        <p:spPr>
          <a:xfrm>
            <a:off x="4940375" y="1422815"/>
            <a:ext cx="3989318"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1518467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_vänster_Punktlista_mellanrubrik">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7" name="Rubrik 1">
            <a:extLst>
              <a:ext uri="{FF2B5EF4-FFF2-40B4-BE49-F238E27FC236}">
                <a16:creationId xmlns:a16="http://schemas.microsoft.com/office/drawing/2014/main" id="{722CB14A-898B-CB4D-BD5A-D724ADB407AF}"/>
              </a:ext>
            </a:extLst>
          </p:cNvPr>
          <p:cNvSpPr>
            <a:spLocks noGrp="1"/>
          </p:cNvSpPr>
          <p:nvPr>
            <p:ph type="title"/>
          </p:nvPr>
        </p:nvSpPr>
        <p:spPr>
          <a:xfrm>
            <a:off x="4940376"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8" name="Platshållare för innehåll 5">
            <a:extLst>
              <a:ext uri="{FF2B5EF4-FFF2-40B4-BE49-F238E27FC236}">
                <a16:creationId xmlns:a16="http://schemas.microsoft.com/office/drawing/2014/main" id="{62EF4AFA-B990-E34A-B803-96CA7248119D}"/>
              </a:ext>
            </a:extLst>
          </p:cNvPr>
          <p:cNvSpPr>
            <a:spLocks noGrp="1"/>
          </p:cNvSpPr>
          <p:nvPr>
            <p:ph sz="quarter" idx="13"/>
          </p:nvPr>
        </p:nvSpPr>
        <p:spPr>
          <a:xfrm>
            <a:off x="4940376" y="1411622"/>
            <a:ext cx="3989317"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10" name="Platshållare för innehåll 5">
            <a:extLst>
              <a:ext uri="{FF2B5EF4-FFF2-40B4-BE49-F238E27FC236}">
                <a16:creationId xmlns:a16="http://schemas.microsoft.com/office/drawing/2014/main" id="{4E1CF87D-D865-784E-A59B-9BD7CBAB2BC5}"/>
              </a:ext>
            </a:extLst>
          </p:cNvPr>
          <p:cNvSpPr>
            <a:spLocks noGrp="1"/>
          </p:cNvSpPr>
          <p:nvPr>
            <p:ph sz="quarter" idx="14"/>
          </p:nvPr>
        </p:nvSpPr>
        <p:spPr>
          <a:xfrm>
            <a:off x="4940376" y="2839369"/>
            <a:ext cx="3989317"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33112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_höger_Punktlista_vi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457200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pic>
        <p:nvPicPr>
          <p:cNvPr id="5" name="Picture 7">
            <a:extLst>
              <a:ext uri="{FF2B5EF4-FFF2-40B4-BE49-F238E27FC236}">
                <a16:creationId xmlns:a16="http://schemas.microsoft.com/office/drawing/2014/main" id="{455B25BE-A859-1B43-AF2A-CE9E0DC82A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9" name="Rubrik 1">
            <a:extLst>
              <a:ext uri="{FF2B5EF4-FFF2-40B4-BE49-F238E27FC236}">
                <a16:creationId xmlns:a16="http://schemas.microsoft.com/office/drawing/2014/main" id="{03B13C06-0F16-E942-B575-0FB5C395E193}"/>
              </a:ext>
            </a:extLst>
          </p:cNvPr>
          <p:cNvSpPr>
            <a:spLocks noGrp="1"/>
          </p:cNvSpPr>
          <p:nvPr>
            <p:ph type="title"/>
          </p:nvPr>
        </p:nvSpPr>
        <p:spPr>
          <a:xfrm>
            <a:off x="335548"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11" name="Platshållare för innehåll 5">
            <a:extLst>
              <a:ext uri="{FF2B5EF4-FFF2-40B4-BE49-F238E27FC236}">
                <a16:creationId xmlns:a16="http://schemas.microsoft.com/office/drawing/2014/main" id="{6B51C8B2-829F-8A4D-8874-9DB085E6DCE9}"/>
              </a:ext>
            </a:extLst>
          </p:cNvPr>
          <p:cNvSpPr>
            <a:spLocks noGrp="1"/>
          </p:cNvSpPr>
          <p:nvPr>
            <p:ph sz="quarter" idx="14"/>
          </p:nvPr>
        </p:nvSpPr>
        <p:spPr>
          <a:xfrm>
            <a:off x="332944" y="1422815"/>
            <a:ext cx="3989318"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2279051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_höger_Punktlista_Mellanrubrik_vi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457200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pic>
        <p:nvPicPr>
          <p:cNvPr id="5" name="Picture 7">
            <a:extLst>
              <a:ext uri="{FF2B5EF4-FFF2-40B4-BE49-F238E27FC236}">
                <a16:creationId xmlns:a16="http://schemas.microsoft.com/office/drawing/2014/main" id="{455B25BE-A859-1B43-AF2A-CE9E0DC82A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7" name="Rubrik 1">
            <a:extLst>
              <a:ext uri="{FF2B5EF4-FFF2-40B4-BE49-F238E27FC236}">
                <a16:creationId xmlns:a16="http://schemas.microsoft.com/office/drawing/2014/main" id="{BC323369-7DB5-A645-BE8F-F790FBAA8670}"/>
              </a:ext>
            </a:extLst>
          </p:cNvPr>
          <p:cNvSpPr>
            <a:spLocks noGrp="1"/>
          </p:cNvSpPr>
          <p:nvPr>
            <p:ph type="title"/>
          </p:nvPr>
        </p:nvSpPr>
        <p:spPr>
          <a:xfrm>
            <a:off x="335548"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8" name="Platshållare för innehåll 5">
            <a:extLst>
              <a:ext uri="{FF2B5EF4-FFF2-40B4-BE49-F238E27FC236}">
                <a16:creationId xmlns:a16="http://schemas.microsoft.com/office/drawing/2014/main" id="{7DDB7ADB-8999-774A-B8CF-33D80CA622DF}"/>
              </a:ext>
            </a:extLst>
          </p:cNvPr>
          <p:cNvSpPr>
            <a:spLocks noGrp="1"/>
          </p:cNvSpPr>
          <p:nvPr>
            <p:ph sz="quarter" idx="13"/>
          </p:nvPr>
        </p:nvSpPr>
        <p:spPr>
          <a:xfrm>
            <a:off x="335549" y="1411622"/>
            <a:ext cx="4236452"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10" name="Platshållare för innehåll 5">
            <a:extLst>
              <a:ext uri="{FF2B5EF4-FFF2-40B4-BE49-F238E27FC236}">
                <a16:creationId xmlns:a16="http://schemas.microsoft.com/office/drawing/2014/main" id="{258946E5-EF43-304C-9113-23E174A7CDBE}"/>
              </a:ext>
            </a:extLst>
          </p:cNvPr>
          <p:cNvSpPr>
            <a:spLocks noGrp="1"/>
          </p:cNvSpPr>
          <p:nvPr>
            <p:ph sz="quarter" idx="14"/>
          </p:nvPr>
        </p:nvSpPr>
        <p:spPr>
          <a:xfrm>
            <a:off x="335548" y="2839369"/>
            <a:ext cx="4236453"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1524727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_vänster_Punktlista_vi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pic>
        <p:nvPicPr>
          <p:cNvPr id="5" name="Picture 7">
            <a:extLst>
              <a:ext uri="{FF2B5EF4-FFF2-40B4-BE49-F238E27FC236}">
                <a16:creationId xmlns:a16="http://schemas.microsoft.com/office/drawing/2014/main" id="{018D12F9-3789-9F4C-BDBE-51301E1EDA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9" name="Rubrik 1">
            <a:extLst>
              <a:ext uri="{FF2B5EF4-FFF2-40B4-BE49-F238E27FC236}">
                <a16:creationId xmlns:a16="http://schemas.microsoft.com/office/drawing/2014/main" id="{6E8002C9-A16E-4745-94BD-315E89778B5C}"/>
              </a:ext>
            </a:extLst>
          </p:cNvPr>
          <p:cNvSpPr>
            <a:spLocks noGrp="1"/>
          </p:cNvSpPr>
          <p:nvPr>
            <p:ph type="title"/>
          </p:nvPr>
        </p:nvSpPr>
        <p:spPr>
          <a:xfrm>
            <a:off x="4940376"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8" name="Platshållare för innehåll 5">
            <a:extLst>
              <a:ext uri="{FF2B5EF4-FFF2-40B4-BE49-F238E27FC236}">
                <a16:creationId xmlns:a16="http://schemas.microsoft.com/office/drawing/2014/main" id="{8DDAA0A9-FBFD-C442-A5F2-132F9345A6B7}"/>
              </a:ext>
            </a:extLst>
          </p:cNvPr>
          <p:cNvSpPr>
            <a:spLocks noGrp="1"/>
          </p:cNvSpPr>
          <p:nvPr>
            <p:ph sz="quarter" idx="14"/>
          </p:nvPr>
        </p:nvSpPr>
        <p:spPr>
          <a:xfrm>
            <a:off x="4940375" y="1422815"/>
            <a:ext cx="3989318"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3632353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_vänster_Punktlista_Mellanrubrik_vit_logo">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0" y="0"/>
            <a:ext cx="4572000" cy="5143500"/>
          </a:xfrm>
          <a:prstGeom prst="rect">
            <a:avLst/>
          </a:prstGeom>
        </p:spPr>
        <p:txBody>
          <a:bodyPr/>
          <a:lstStyle>
            <a:lvl1pPr marL="0" indent="0">
              <a:buFontTx/>
              <a:buNone/>
              <a:defRPr/>
            </a:lvl1pPr>
          </a:lstStyle>
          <a:p>
            <a:r>
              <a:rPr lang="sv-SE"/>
              <a:t>Klicka på ikonen för att lägga till en bild</a:t>
            </a:r>
            <a:endParaRPr lang="sv-SE" dirty="0"/>
          </a:p>
        </p:txBody>
      </p:sp>
      <p:pic>
        <p:nvPicPr>
          <p:cNvPr id="5" name="Picture 7">
            <a:extLst>
              <a:ext uri="{FF2B5EF4-FFF2-40B4-BE49-F238E27FC236}">
                <a16:creationId xmlns:a16="http://schemas.microsoft.com/office/drawing/2014/main" id="{018D12F9-3789-9F4C-BDBE-51301E1EDA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9" name="Rubrik 1">
            <a:extLst>
              <a:ext uri="{FF2B5EF4-FFF2-40B4-BE49-F238E27FC236}">
                <a16:creationId xmlns:a16="http://schemas.microsoft.com/office/drawing/2014/main" id="{4743F721-FF8A-8947-AD78-8EBA2997BFC2}"/>
              </a:ext>
            </a:extLst>
          </p:cNvPr>
          <p:cNvSpPr>
            <a:spLocks noGrp="1"/>
          </p:cNvSpPr>
          <p:nvPr>
            <p:ph type="title"/>
          </p:nvPr>
        </p:nvSpPr>
        <p:spPr>
          <a:xfrm>
            <a:off x="4940376" y="306722"/>
            <a:ext cx="3989317" cy="993775"/>
          </a:xfrm>
          <a:prstGeom prst="rect">
            <a:avLst/>
          </a:prstGeom>
        </p:spPr>
        <p:txBody>
          <a:bodyPr/>
          <a:lstStyle>
            <a:lvl1pPr>
              <a:lnSpc>
                <a:spcPts val="2800"/>
              </a:lnSpc>
              <a:defRPr sz="2400" baseline="0"/>
            </a:lvl1pPr>
          </a:lstStyle>
          <a:p>
            <a:r>
              <a:rPr lang="sv-SE"/>
              <a:t>Klicka här för att ändra mall för rubrikformat</a:t>
            </a:r>
            <a:endParaRPr lang="sv-SE" dirty="0"/>
          </a:p>
        </p:txBody>
      </p:sp>
      <p:sp>
        <p:nvSpPr>
          <p:cNvPr id="7" name="Platshållare för innehåll 5">
            <a:extLst>
              <a:ext uri="{FF2B5EF4-FFF2-40B4-BE49-F238E27FC236}">
                <a16:creationId xmlns:a16="http://schemas.microsoft.com/office/drawing/2014/main" id="{E07C52CF-F714-924D-8BAA-EB6D8AD34D6A}"/>
              </a:ext>
            </a:extLst>
          </p:cNvPr>
          <p:cNvSpPr>
            <a:spLocks noGrp="1"/>
          </p:cNvSpPr>
          <p:nvPr>
            <p:ph sz="quarter" idx="13"/>
          </p:nvPr>
        </p:nvSpPr>
        <p:spPr>
          <a:xfrm>
            <a:off x="4940376" y="1411622"/>
            <a:ext cx="3989317"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10" name="Platshållare för innehåll 5">
            <a:extLst>
              <a:ext uri="{FF2B5EF4-FFF2-40B4-BE49-F238E27FC236}">
                <a16:creationId xmlns:a16="http://schemas.microsoft.com/office/drawing/2014/main" id="{6589521D-E6C0-344B-A11A-2C7157E8DDCB}"/>
              </a:ext>
            </a:extLst>
          </p:cNvPr>
          <p:cNvSpPr>
            <a:spLocks noGrp="1"/>
          </p:cNvSpPr>
          <p:nvPr>
            <p:ph sz="quarter" idx="14"/>
          </p:nvPr>
        </p:nvSpPr>
        <p:spPr>
          <a:xfrm>
            <a:off x="4940376" y="2839369"/>
            <a:ext cx="3989317"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73803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LP_Start_2">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31145FC9-F59E-1940-BBCE-310ED4050EE7}"/>
              </a:ext>
            </a:extLst>
          </p:cNvPr>
          <p:cNvSpPr>
            <a:spLocks noGrp="1"/>
          </p:cNvSpPr>
          <p:nvPr>
            <p:ph type="pic" sz="quarter" idx="12"/>
          </p:nvPr>
        </p:nvSpPr>
        <p:spPr>
          <a:xfrm>
            <a:off x="0" y="0"/>
            <a:ext cx="9144000" cy="5143500"/>
          </a:xfrm>
          <a:prstGeom prst="rect">
            <a:avLst/>
          </a:prstGeom>
        </p:spPr>
        <p:txBody>
          <a:bodyPr/>
          <a:lstStyle/>
          <a:p>
            <a:r>
              <a:rPr lang="sv-SE"/>
              <a:t>Klicka på ikonen för att lägga till en bild</a:t>
            </a:r>
          </a:p>
        </p:txBody>
      </p:sp>
      <p:sp>
        <p:nvSpPr>
          <p:cNvPr id="12" name="Rectangle 5">
            <a:extLst>
              <a:ext uri="{FF2B5EF4-FFF2-40B4-BE49-F238E27FC236}">
                <a16:creationId xmlns:a16="http://schemas.microsoft.com/office/drawing/2014/main" id="{41C218BD-0421-034A-8D80-D3EF70B89C02}"/>
              </a:ext>
            </a:extLst>
          </p:cNvPr>
          <p:cNvSpPr/>
          <p:nvPr userDrawn="1"/>
        </p:nvSpPr>
        <p:spPr>
          <a:xfrm>
            <a:off x="0" y="13099"/>
            <a:ext cx="9144000" cy="51435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a:extLst>
              <a:ext uri="{FF2B5EF4-FFF2-40B4-BE49-F238E27FC236}">
                <a16:creationId xmlns:a16="http://schemas.microsoft.com/office/drawing/2014/main" id="{7E42D362-1E98-DF4F-BCB1-A8815DF0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pic>
        <p:nvPicPr>
          <p:cNvPr id="7" name="Picture 3">
            <a:extLst>
              <a:ext uri="{FF2B5EF4-FFF2-40B4-BE49-F238E27FC236}">
                <a16:creationId xmlns:a16="http://schemas.microsoft.com/office/drawing/2014/main" id="{6BDABF19-51B7-5B4E-8B26-51A07E4A4B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208" t="36626" r="23077" b="38723"/>
          <a:stretch/>
        </p:blipFill>
        <p:spPr>
          <a:xfrm>
            <a:off x="202222" y="145794"/>
            <a:ext cx="5486059" cy="3319889"/>
          </a:xfrm>
          <a:prstGeom prst="rect">
            <a:avLst/>
          </a:prstGeom>
        </p:spPr>
      </p:pic>
      <p:sp>
        <p:nvSpPr>
          <p:cNvPr id="11" name="Platshållare för SmartArt 3">
            <a:extLst>
              <a:ext uri="{FF2B5EF4-FFF2-40B4-BE49-F238E27FC236}">
                <a16:creationId xmlns:a16="http://schemas.microsoft.com/office/drawing/2014/main" id="{0D502A31-E29C-9944-BAAA-0A7D5A8EE849}"/>
              </a:ext>
            </a:extLst>
          </p:cNvPr>
          <p:cNvSpPr>
            <a:spLocks noGrp="1"/>
          </p:cNvSpPr>
          <p:nvPr>
            <p:ph type="dgm" sz="quarter" idx="13" hasCustomPrompt="1"/>
          </p:nvPr>
        </p:nvSpPr>
        <p:spPr>
          <a:xfrm>
            <a:off x="1" y="3957828"/>
            <a:ext cx="2462980" cy="972176"/>
          </a:xfrm>
          <a:prstGeom prst="rect">
            <a:avLst/>
          </a:prstGeom>
          <a:solidFill>
            <a:srgbClr val="FFC000"/>
          </a:solidFill>
        </p:spPr>
        <p:txBody>
          <a:bodyPr/>
          <a:lstStyle>
            <a:lvl1pPr marL="0" indent="0">
              <a:buFontTx/>
              <a:buNone/>
              <a:defRPr sz="900" baseline="0"/>
            </a:lvl1pPr>
          </a:lstStyle>
          <a:p>
            <a:r>
              <a:rPr lang="sv-SE" dirty="0"/>
              <a:t>Dra gul ruta till önskad storlek</a:t>
            </a:r>
          </a:p>
        </p:txBody>
      </p:sp>
      <p:sp>
        <p:nvSpPr>
          <p:cNvPr id="14" name="Platshållare för innehåll 2">
            <a:extLst>
              <a:ext uri="{FF2B5EF4-FFF2-40B4-BE49-F238E27FC236}">
                <a16:creationId xmlns:a16="http://schemas.microsoft.com/office/drawing/2014/main" id="{5080166E-0EA0-154E-A292-DCED2199D322}"/>
              </a:ext>
            </a:extLst>
          </p:cNvPr>
          <p:cNvSpPr>
            <a:spLocks noGrp="1"/>
          </p:cNvSpPr>
          <p:nvPr>
            <p:ph sz="quarter" idx="14" hasCustomPrompt="1"/>
          </p:nvPr>
        </p:nvSpPr>
        <p:spPr>
          <a:xfrm>
            <a:off x="345989" y="3998007"/>
            <a:ext cx="1866643" cy="409878"/>
          </a:xfrm>
          <a:prstGeom prst="rect">
            <a:avLst/>
          </a:prstGeom>
        </p:spPr>
        <p:txBody>
          <a:bodyPr/>
          <a:lstStyle>
            <a:lvl1pPr marL="0" indent="0">
              <a:buNone/>
              <a:defRPr sz="2800" b="1" i="0" baseline="0"/>
            </a:lvl1pPr>
          </a:lstStyle>
          <a:p>
            <a:r>
              <a:rPr lang="sv-SE" dirty="0"/>
              <a:t>Text</a:t>
            </a:r>
          </a:p>
        </p:txBody>
      </p:sp>
      <p:sp>
        <p:nvSpPr>
          <p:cNvPr id="15" name="Platshållare för innehåll 10">
            <a:extLst>
              <a:ext uri="{FF2B5EF4-FFF2-40B4-BE49-F238E27FC236}">
                <a16:creationId xmlns:a16="http://schemas.microsoft.com/office/drawing/2014/main" id="{EC9035F7-E7B0-8B4E-BE00-BAAAC0E3AE70}"/>
              </a:ext>
            </a:extLst>
          </p:cNvPr>
          <p:cNvSpPr>
            <a:spLocks noGrp="1"/>
          </p:cNvSpPr>
          <p:nvPr>
            <p:ph sz="quarter" idx="15" hasCustomPrompt="1"/>
          </p:nvPr>
        </p:nvSpPr>
        <p:spPr>
          <a:xfrm>
            <a:off x="346075" y="4460660"/>
            <a:ext cx="1866900" cy="290512"/>
          </a:xfrm>
          <a:prstGeom prst="rect">
            <a:avLst/>
          </a:prstGeom>
        </p:spPr>
        <p:txBody>
          <a:bodyPr/>
          <a:lstStyle>
            <a:lvl1pPr marL="0" indent="0">
              <a:buNone/>
              <a:defRPr/>
            </a:lvl1pPr>
          </a:lstStyle>
          <a:p>
            <a:r>
              <a:rPr lang="sv-SE" dirty="0"/>
              <a:t>Text</a:t>
            </a:r>
          </a:p>
        </p:txBody>
      </p:sp>
    </p:spTree>
    <p:extLst>
      <p:ext uri="{BB962C8B-B14F-4D97-AF65-F5344CB8AC3E}">
        <p14:creationId xmlns:p14="http://schemas.microsoft.com/office/powerpoint/2010/main" val="3113984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_Bröd_Punktlista_helbild_vit logo">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11718F61-D7D0-4740-990E-D8D71481AF90}"/>
              </a:ext>
            </a:extLst>
          </p:cNvPr>
          <p:cNvSpPr>
            <a:spLocks noGrp="1"/>
          </p:cNvSpPr>
          <p:nvPr>
            <p:ph type="pic" sz="quarter" idx="13"/>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pic>
        <p:nvPicPr>
          <p:cNvPr id="4" name="Picture 7">
            <a:extLst>
              <a:ext uri="{FF2B5EF4-FFF2-40B4-BE49-F238E27FC236}">
                <a16:creationId xmlns:a16="http://schemas.microsoft.com/office/drawing/2014/main" id="{D4DB8CF9-98C3-D346-9B25-5A4F1EBBC4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6" name="Rubrik 1">
            <a:extLst>
              <a:ext uri="{FF2B5EF4-FFF2-40B4-BE49-F238E27FC236}">
                <a16:creationId xmlns:a16="http://schemas.microsoft.com/office/drawing/2014/main" id="{A44D28D3-39F9-114F-AB6E-4AA23F30EF33}"/>
              </a:ext>
            </a:extLst>
          </p:cNvPr>
          <p:cNvSpPr>
            <a:spLocks noGrp="1"/>
          </p:cNvSpPr>
          <p:nvPr>
            <p:ph type="title" hasCustomPrompt="1"/>
          </p:nvPr>
        </p:nvSpPr>
        <p:spPr>
          <a:xfrm>
            <a:off x="335548" y="338806"/>
            <a:ext cx="6831062" cy="993775"/>
          </a:xfrm>
          <a:prstGeom prst="rect">
            <a:avLst/>
          </a:prstGeom>
        </p:spPr>
        <p:txBody>
          <a:bodyPr/>
          <a:lstStyle>
            <a:lvl1pPr>
              <a:lnSpc>
                <a:spcPts val="2800"/>
              </a:lnSpc>
              <a:defRPr sz="2800" baseline="0"/>
            </a:lvl1pPr>
          </a:lstStyle>
          <a:p>
            <a:r>
              <a:rPr lang="sv-SE" dirty="0"/>
              <a:t>Klicka här för att ändra mall för rubrikformat. </a:t>
            </a:r>
            <a:br>
              <a:rPr lang="sv-SE" dirty="0"/>
            </a:br>
            <a:r>
              <a:rPr lang="sv-SE" dirty="0"/>
              <a:t>Anpassa efter om rubriken blir en eller tvåradig.</a:t>
            </a:r>
          </a:p>
        </p:txBody>
      </p:sp>
      <p:sp>
        <p:nvSpPr>
          <p:cNvPr id="8" name="Platshållare för innehåll 5">
            <a:extLst>
              <a:ext uri="{FF2B5EF4-FFF2-40B4-BE49-F238E27FC236}">
                <a16:creationId xmlns:a16="http://schemas.microsoft.com/office/drawing/2014/main" id="{BAF3C362-5766-0845-9C23-CA12B1F9549A}"/>
              </a:ext>
            </a:extLst>
          </p:cNvPr>
          <p:cNvSpPr>
            <a:spLocks noGrp="1"/>
          </p:cNvSpPr>
          <p:nvPr>
            <p:ph sz="quarter" idx="14"/>
          </p:nvPr>
        </p:nvSpPr>
        <p:spPr>
          <a:xfrm>
            <a:off x="335548" y="1411622"/>
            <a:ext cx="6831061"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9" name="Platshållare för innehåll 5">
            <a:extLst>
              <a:ext uri="{FF2B5EF4-FFF2-40B4-BE49-F238E27FC236}">
                <a16:creationId xmlns:a16="http://schemas.microsoft.com/office/drawing/2014/main" id="{D6294606-BE35-BE4A-9E01-02FFEECFDC16}"/>
              </a:ext>
            </a:extLst>
          </p:cNvPr>
          <p:cNvSpPr>
            <a:spLocks noGrp="1"/>
          </p:cNvSpPr>
          <p:nvPr>
            <p:ph sz="quarter" idx="15"/>
          </p:nvPr>
        </p:nvSpPr>
        <p:spPr>
          <a:xfrm>
            <a:off x="335548" y="2839369"/>
            <a:ext cx="6831062"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611232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_Bröd_Punktlista_helbild_svart logo ">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B9A7E54-7057-AA4F-AD8D-C4446A890579}"/>
              </a:ext>
            </a:extLst>
          </p:cNvPr>
          <p:cNvSpPr>
            <a:spLocks noGrp="1"/>
          </p:cNvSpPr>
          <p:nvPr>
            <p:ph type="pic" sz="quarter" idx="11"/>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9" name="Rubrik 1">
            <a:extLst>
              <a:ext uri="{FF2B5EF4-FFF2-40B4-BE49-F238E27FC236}">
                <a16:creationId xmlns:a16="http://schemas.microsoft.com/office/drawing/2014/main" id="{1CFCB0C6-BCA2-A740-AD77-3F04FAF31B15}"/>
              </a:ext>
            </a:extLst>
          </p:cNvPr>
          <p:cNvSpPr>
            <a:spLocks noGrp="1"/>
          </p:cNvSpPr>
          <p:nvPr>
            <p:ph type="title" hasCustomPrompt="1"/>
          </p:nvPr>
        </p:nvSpPr>
        <p:spPr>
          <a:xfrm>
            <a:off x="335548" y="338806"/>
            <a:ext cx="6831062" cy="993775"/>
          </a:xfrm>
          <a:prstGeom prst="rect">
            <a:avLst/>
          </a:prstGeom>
        </p:spPr>
        <p:txBody>
          <a:bodyPr/>
          <a:lstStyle>
            <a:lvl1pPr>
              <a:lnSpc>
                <a:spcPts val="2800"/>
              </a:lnSpc>
              <a:defRPr sz="2800" baseline="0"/>
            </a:lvl1pPr>
          </a:lstStyle>
          <a:p>
            <a:r>
              <a:rPr lang="sv-SE" dirty="0"/>
              <a:t>Klicka här för att ändra mall för rubrikformat. </a:t>
            </a:r>
            <a:br>
              <a:rPr lang="sv-SE" dirty="0"/>
            </a:br>
            <a:r>
              <a:rPr lang="sv-SE" dirty="0"/>
              <a:t>Anpassa efter om rubriken blir en eller tvåradig.</a:t>
            </a:r>
          </a:p>
        </p:txBody>
      </p:sp>
      <p:sp>
        <p:nvSpPr>
          <p:cNvPr id="11" name="Platshållare för innehåll 5">
            <a:extLst>
              <a:ext uri="{FF2B5EF4-FFF2-40B4-BE49-F238E27FC236}">
                <a16:creationId xmlns:a16="http://schemas.microsoft.com/office/drawing/2014/main" id="{77C10506-9792-FC47-A3C1-B373B079C17F}"/>
              </a:ext>
            </a:extLst>
          </p:cNvPr>
          <p:cNvSpPr>
            <a:spLocks noGrp="1"/>
          </p:cNvSpPr>
          <p:nvPr>
            <p:ph sz="quarter" idx="14"/>
          </p:nvPr>
        </p:nvSpPr>
        <p:spPr>
          <a:xfrm>
            <a:off x="335548" y="1411622"/>
            <a:ext cx="6831061" cy="1331577"/>
          </a:xfrm>
          <a:prstGeom prst="rect">
            <a:avLst/>
          </a:prstGeom>
        </p:spPr>
        <p:txBody>
          <a:bodyPr/>
          <a:lstStyle>
            <a:lvl1pPr marL="0" indent="0">
              <a:lnSpc>
                <a:spcPts val="2800"/>
              </a:lnSpc>
              <a:spcAft>
                <a:spcPts val="0"/>
              </a:spcAft>
              <a:buFontTx/>
              <a:buNone/>
              <a:defRPr b="0" i="0" baseline="0"/>
            </a:lvl1pPr>
          </a:lstStyle>
          <a:p>
            <a:r>
              <a:rPr lang="sv-SE"/>
              <a:t>Redigera format för bakgrundstext
Nivå två
Nivå tre
Nivå fyra
Nivå fem</a:t>
            </a:r>
            <a:endParaRPr lang="sv-SE" dirty="0"/>
          </a:p>
        </p:txBody>
      </p:sp>
      <p:sp>
        <p:nvSpPr>
          <p:cNvPr id="12" name="Platshållare för innehåll 5">
            <a:extLst>
              <a:ext uri="{FF2B5EF4-FFF2-40B4-BE49-F238E27FC236}">
                <a16:creationId xmlns:a16="http://schemas.microsoft.com/office/drawing/2014/main" id="{E56DD31D-E5C9-CC4A-A9B4-F6DC83CE16C6}"/>
              </a:ext>
            </a:extLst>
          </p:cNvPr>
          <p:cNvSpPr>
            <a:spLocks noGrp="1"/>
          </p:cNvSpPr>
          <p:nvPr>
            <p:ph sz="quarter" idx="15"/>
          </p:nvPr>
        </p:nvSpPr>
        <p:spPr>
          <a:xfrm>
            <a:off x="335548" y="2839369"/>
            <a:ext cx="6831062" cy="1524084"/>
          </a:xfrm>
          <a:prstGeom prst="rect">
            <a:avLst/>
          </a:prstGeom>
        </p:spPr>
        <p:txBody>
          <a:bodyPr/>
          <a:lstStyle>
            <a:lvl1pPr marL="180000" indent="-180000">
              <a:lnSpc>
                <a:spcPts val="2200"/>
              </a:lnSpc>
              <a:spcAft>
                <a:spcPts val="800"/>
              </a:spcAft>
              <a:buFont typeface="Arial" panose="020B0604020202020204" pitchFamily="34" charset="0"/>
              <a:buChar char="•"/>
              <a:defRPr b="0"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8404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7E42D362-1E98-DF4F-BCB1-A8815DF0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Tree>
    <p:extLst>
      <p:ext uri="{BB962C8B-B14F-4D97-AF65-F5344CB8AC3E}">
        <p14:creationId xmlns:p14="http://schemas.microsoft.com/office/powerpoint/2010/main" val="160010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_svart_logo">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0EB41FAA-DA2F-5249-BF54-391755CD7F2E}"/>
              </a:ext>
            </a:extLst>
          </p:cNvPr>
          <p:cNvSpPr>
            <a:spLocks noGrp="1"/>
          </p:cNvSpPr>
          <p:nvPr>
            <p:ph type="pic" sz="quarter" idx="10"/>
          </p:nvPr>
        </p:nvSpPr>
        <p:spPr>
          <a:xfrm>
            <a:off x="0" y="0"/>
            <a:ext cx="9144000" cy="5143500"/>
          </a:xfrm>
          <a:prstGeom prst="rect">
            <a:avLst/>
          </a:prstGeom>
        </p:spPr>
        <p:txBody>
          <a:bodyPr/>
          <a:lstStyle>
            <a:lvl1pPr marL="0" indent="0">
              <a:buFontTx/>
              <a:buNone/>
              <a:defRPr baseline="0"/>
            </a:lvl1pPr>
          </a:lstStyle>
          <a:p>
            <a:r>
              <a:rPr lang="sv-SE"/>
              <a:t>Klicka på ikonen för att lägga till en bild</a:t>
            </a:r>
            <a:endParaRPr lang="sv-SE" dirty="0"/>
          </a:p>
        </p:txBody>
      </p:sp>
    </p:spTree>
    <p:extLst>
      <p:ext uri="{BB962C8B-B14F-4D97-AF65-F5344CB8AC3E}">
        <p14:creationId xmlns:p14="http://schemas.microsoft.com/office/powerpoint/2010/main" val="95549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_Text_svart_logo">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0EB41FAA-DA2F-5249-BF54-391755CD7F2E}"/>
              </a:ext>
            </a:extLst>
          </p:cNvPr>
          <p:cNvSpPr>
            <a:spLocks noGrp="1"/>
          </p:cNvSpPr>
          <p:nvPr>
            <p:ph type="pic" sz="quarter" idx="10"/>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4" name="Platshållare för innehåll 4">
            <a:extLst>
              <a:ext uri="{FF2B5EF4-FFF2-40B4-BE49-F238E27FC236}">
                <a16:creationId xmlns:a16="http://schemas.microsoft.com/office/drawing/2014/main" id="{7B56390F-C275-6644-A82E-3BE8219EAF2A}"/>
              </a:ext>
            </a:extLst>
          </p:cNvPr>
          <p:cNvSpPr>
            <a:spLocks noGrp="1"/>
          </p:cNvSpPr>
          <p:nvPr>
            <p:ph sz="quarter" idx="11"/>
          </p:nvPr>
        </p:nvSpPr>
        <p:spPr>
          <a:xfrm>
            <a:off x="809625" y="1416885"/>
            <a:ext cx="7281863" cy="1246104"/>
          </a:xfrm>
          <a:prstGeom prst="rect">
            <a:avLst/>
          </a:prstGeom>
        </p:spPr>
        <p:txBody>
          <a:bodyPr/>
          <a:lstStyle>
            <a:lvl1pPr marL="0" indent="0" algn="ctr">
              <a:lnSpc>
                <a:spcPts val="4800"/>
              </a:lnSpc>
              <a:buFontTx/>
              <a:buNone/>
              <a:defRPr sz="4000" b="1"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202497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_Rubrik_svart_logo">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0EB41FAA-DA2F-5249-BF54-391755CD7F2E}"/>
              </a:ext>
            </a:extLst>
          </p:cNvPr>
          <p:cNvSpPr>
            <a:spLocks noGrp="1"/>
          </p:cNvSpPr>
          <p:nvPr>
            <p:ph type="pic" sz="quarter" idx="10"/>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1D273427-9A3C-8944-BF44-1AEF5E806CB6}"/>
              </a:ext>
            </a:extLst>
          </p:cNvPr>
          <p:cNvSpPr>
            <a:spLocks noGrp="1"/>
          </p:cNvSpPr>
          <p:nvPr>
            <p:ph type="body" sz="quarter" idx="11"/>
          </p:nvPr>
        </p:nvSpPr>
        <p:spPr>
          <a:xfrm>
            <a:off x="331152" y="240030"/>
            <a:ext cx="7292658" cy="1737360"/>
          </a:xfrm>
          <a:prstGeom prst="rect">
            <a:avLst/>
          </a:prstGeom>
        </p:spPr>
        <p:txBody>
          <a:bodyPr/>
          <a:lstStyle>
            <a:lvl1pPr marL="0" indent="0">
              <a:buNone/>
              <a:defRPr sz="4000" b="1"/>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330479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_vit_logo">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3F35D1B9-4A91-724E-885C-60F520B485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3" name="Platshållare för bild 2">
            <a:extLst>
              <a:ext uri="{FF2B5EF4-FFF2-40B4-BE49-F238E27FC236}">
                <a16:creationId xmlns:a16="http://schemas.microsoft.com/office/drawing/2014/main" id="{0ABCD0F1-17C2-6B46-B660-3513B09C2964}"/>
              </a:ext>
            </a:extLst>
          </p:cNvPr>
          <p:cNvSpPr>
            <a:spLocks noGrp="1"/>
          </p:cNvSpPr>
          <p:nvPr>
            <p:ph type="pic" sz="quarter" idx="10"/>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spTree>
    <p:extLst>
      <p:ext uri="{BB962C8B-B14F-4D97-AF65-F5344CB8AC3E}">
        <p14:creationId xmlns:p14="http://schemas.microsoft.com/office/powerpoint/2010/main" val="311288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_Text_vit_logo">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3F35D1B9-4A91-724E-885C-60F520B485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3" name="Platshållare för bild 2">
            <a:extLst>
              <a:ext uri="{FF2B5EF4-FFF2-40B4-BE49-F238E27FC236}">
                <a16:creationId xmlns:a16="http://schemas.microsoft.com/office/drawing/2014/main" id="{0ABCD0F1-17C2-6B46-B660-3513B09C2964}"/>
              </a:ext>
            </a:extLst>
          </p:cNvPr>
          <p:cNvSpPr>
            <a:spLocks noGrp="1"/>
          </p:cNvSpPr>
          <p:nvPr>
            <p:ph type="pic" sz="quarter" idx="10"/>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5" name="Platshållare för innehåll 4">
            <a:extLst>
              <a:ext uri="{FF2B5EF4-FFF2-40B4-BE49-F238E27FC236}">
                <a16:creationId xmlns:a16="http://schemas.microsoft.com/office/drawing/2014/main" id="{EDC58D20-EE0F-9848-AC93-D830CAC091A5}"/>
              </a:ext>
            </a:extLst>
          </p:cNvPr>
          <p:cNvSpPr>
            <a:spLocks noGrp="1"/>
          </p:cNvSpPr>
          <p:nvPr>
            <p:ph sz="quarter" idx="11"/>
          </p:nvPr>
        </p:nvSpPr>
        <p:spPr>
          <a:xfrm>
            <a:off x="809625" y="1416885"/>
            <a:ext cx="7281863" cy="1342357"/>
          </a:xfrm>
          <a:prstGeom prst="rect">
            <a:avLst/>
          </a:prstGeom>
        </p:spPr>
        <p:txBody>
          <a:bodyPr/>
          <a:lstStyle>
            <a:lvl1pPr marL="0" indent="0" algn="ctr">
              <a:lnSpc>
                <a:spcPts val="4800"/>
              </a:lnSpc>
              <a:buFontTx/>
              <a:buNone/>
              <a:defRPr sz="4000" b="1" i="0" baseline="0"/>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285973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_Rubrik_vit_logo">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3F35D1B9-4A91-724E-885C-60F520B485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3" name="Platshållare för bild 2">
            <a:extLst>
              <a:ext uri="{FF2B5EF4-FFF2-40B4-BE49-F238E27FC236}">
                <a16:creationId xmlns:a16="http://schemas.microsoft.com/office/drawing/2014/main" id="{0ABCD0F1-17C2-6B46-B660-3513B09C2964}"/>
              </a:ext>
            </a:extLst>
          </p:cNvPr>
          <p:cNvSpPr>
            <a:spLocks noGrp="1"/>
          </p:cNvSpPr>
          <p:nvPr>
            <p:ph type="pic" sz="quarter" idx="10"/>
          </p:nvPr>
        </p:nvSpPr>
        <p:spPr>
          <a:xfrm>
            <a:off x="0" y="0"/>
            <a:ext cx="9144000" cy="5143500"/>
          </a:xfrm>
          <a:prstGeom prst="rect">
            <a:avLst/>
          </a:prstGeom>
        </p:spPr>
        <p:txBody>
          <a:bodyPr/>
          <a:lstStyle>
            <a:lvl1pPr marL="0" indent="0">
              <a:buFontTx/>
              <a:buNone/>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366F620E-6B15-1542-B720-9AEBB50D90AA}"/>
              </a:ext>
            </a:extLst>
          </p:cNvPr>
          <p:cNvSpPr>
            <a:spLocks noGrp="1"/>
          </p:cNvSpPr>
          <p:nvPr>
            <p:ph type="body" sz="quarter" idx="11"/>
          </p:nvPr>
        </p:nvSpPr>
        <p:spPr>
          <a:xfrm>
            <a:off x="331152" y="240030"/>
            <a:ext cx="7292658" cy="1737360"/>
          </a:xfrm>
          <a:prstGeom prst="rect">
            <a:avLst/>
          </a:prstGeom>
        </p:spPr>
        <p:txBody>
          <a:bodyPr/>
          <a:lstStyle>
            <a:lvl1pPr marL="0" indent="0">
              <a:buNone/>
              <a:defRPr sz="4000" b="1"/>
            </a:lvl1pPr>
          </a:lstStyle>
          <a:p>
            <a:r>
              <a:rPr lang="sv-SE"/>
              <a:t>Redigera format för bakgrundstext
Nivå två
Nivå tre
Nivå fyra
Nivå fem</a:t>
            </a:r>
            <a:endParaRPr lang="sv-SE" dirty="0"/>
          </a:p>
        </p:txBody>
      </p:sp>
    </p:spTree>
    <p:extLst>
      <p:ext uri="{BB962C8B-B14F-4D97-AF65-F5344CB8AC3E}">
        <p14:creationId xmlns:p14="http://schemas.microsoft.com/office/powerpoint/2010/main" val="2484710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913F20AC-FD66-A440-B820-D0F5057F2EE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Tree>
    <p:extLst>
      <p:ext uri="{BB962C8B-B14F-4D97-AF65-F5344CB8AC3E}">
        <p14:creationId xmlns:p14="http://schemas.microsoft.com/office/powerpoint/2010/main" val="1168175123"/>
      </p:ext>
    </p:extLst>
  </p:cSld>
  <p:clrMap bg1="lt1" tx1="dk1" bg2="lt2" tx2="dk2" accent1="accent1" accent2="accent2" accent3="accent3" accent4="accent4" accent5="accent5" accent6="accent6" hlink="hlink" folHlink="folHlink"/>
  <p:sldLayoutIdLst>
    <p:sldLayoutId id="2147483665" r:id="rId1"/>
    <p:sldLayoutId id="2147483670" r:id="rId2"/>
    <p:sldLayoutId id="2147483693" r:id="rId3"/>
    <p:sldLayoutId id="2147483686" r:id="rId4"/>
    <p:sldLayoutId id="2147483701" r:id="rId5"/>
    <p:sldLayoutId id="2147483698" r:id="rId6"/>
    <p:sldLayoutId id="2147483699" r:id="rId7"/>
    <p:sldLayoutId id="2147483700" r:id="rId8"/>
    <p:sldLayoutId id="2147483671" r:id="rId9"/>
    <p:sldLayoutId id="2147483702" r:id="rId10"/>
    <p:sldLayoutId id="2147483696" r:id="rId11"/>
    <p:sldLayoutId id="2147483659" r:id="rId12"/>
    <p:sldLayoutId id="2147483691" r:id="rId13"/>
    <p:sldLayoutId id="2147483689" r:id="rId14"/>
    <p:sldLayoutId id="2147483692" r:id="rId15"/>
    <p:sldLayoutId id="2147483688" r:id="rId16"/>
    <p:sldLayoutId id="2147483694" r:id="rId17"/>
    <p:sldLayoutId id="2147483690" r:id="rId18"/>
    <p:sldLayoutId id="2147483695" r:id="rId19"/>
    <p:sldLayoutId id="2147483697" r:id="rId20"/>
    <p:sldLayoutId id="2147483703" r:id="rId21"/>
  </p:sldLayoutIdLst>
  <p:txStyles>
    <p:title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p:titleStyle>
    <p:body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orient="horz" pos="259" userDrawn="1">
          <p15:clr>
            <a:srgbClr val="F26B43"/>
          </p15:clr>
        </p15:guide>
        <p15:guide id="3" pos="2880" userDrawn="1">
          <p15:clr>
            <a:srgbClr val="F26B43"/>
          </p15:clr>
        </p15:guide>
        <p15:guide id="4" pos="31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2.png"/><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0.jp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EC10FDE-1F43-0045-A480-CF6AD1883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8"/>
            <a:ext cx="8787384" cy="5143500"/>
          </a:xfrm>
          <a:prstGeom prst="rect">
            <a:avLst/>
          </a:prstGeom>
        </p:spPr>
      </p:pic>
      <p:pic>
        <p:nvPicPr>
          <p:cNvPr id="13" name="Picture 7">
            <a:extLst>
              <a:ext uri="{FF2B5EF4-FFF2-40B4-BE49-F238E27FC236}">
                <a16:creationId xmlns:a16="http://schemas.microsoft.com/office/drawing/2014/main" id="{95144233-14E0-CA48-8294-6C9638D47DD5}"/>
              </a:ext>
            </a:extLst>
          </p:cNvPr>
          <p:cNvPicPr>
            <a:picLocks noChangeAspect="1"/>
          </p:cNvPicPr>
          <p:nvPr/>
        </p:nvPicPr>
        <p:blipFill>
          <a:blip r:embed="rId4"/>
          <a:stretch>
            <a:fillRect/>
          </a:stretch>
        </p:blipFill>
        <p:spPr>
          <a:xfrm>
            <a:off x="14899" y="9908"/>
            <a:ext cx="9234018" cy="5174123"/>
          </a:xfrm>
          <a:prstGeom prst="rect">
            <a:avLst/>
          </a:prstGeom>
        </p:spPr>
      </p:pic>
      <p:pic>
        <p:nvPicPr>
          <p:cNvPr id="11" name="Picture 7">
            <a:extLst>
              <a:ext uri="{FF2B5EF4-FFF2-40B4-BE49-F238E27FC236}">
                <a16:creationId xmlns:a16="http://schemas.microsoft.com/office/drawing/2014/main" id="{1E30E5D9-62DD-CB4F-BD27-FFEA1CEAA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8" name="Platshållare för SmartArt 2">
            <a:extLst>
              <a:ext uri="{FF2B5EF4-FFF2-40B4-BE49-F238E27FC236}">
                <a16:creationId xmlns:a16="http://schemas.microsoft.com/office/drawing/2014/main" id="{3C0A8A70-C12F-B9A2-CA39-E8982E1E69F4}"/>
              </a:ext>
            </a:extLst>
          </p:cNvPr>
          <p:cNvSpPr>
            <a:spLocks noGrp="1"/>
          </p:cNvSpPr>
          <p:nvPr>
            <p:ph type="dgm" sz="quarter" idx="13"/>
          </p:nvPr>
        </p:nvSpPr>
        <p:spPr>
          <a:xfrm>
            <a:off x="0" y="3998258"/>
            <a:ext cx="4343400" cy="931745"/>
          </a:xfrm>
        </p:spPr>
      </p:sp>
      <p:sp>
        <p:nvSpPr>
          <p:cNvPr id="9" name="Platshållare för innehåll 3">
            <a:extLst>
              <a:ext uri="{FF2B5EF4-FFF2-40B4-BE49-F238E27FC236}">
                <a16:creationId xmlns:a16="http://schemas.microsoft.com/office/drawing/2014/main" id="{3DB80315-2150-9CEB-C98A-757BD1C30277}"/>
              </a:ext>
            </a:extLst>
          </p:cNvPr>
          <p:cNvSpPr txBox="1">
            <a:spLocks/>
          </p:cNvSpPr>
          <p:nvPr/>
        </p:nvSpPr>
        <p:spPr>
          <a:xfrm>
            <a:off x="356616" y="4208229"/>
            <a:ext cx="3800244" cy="409878"/>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2800" b="1" i="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dirty="0" err="1"/>
              <a:t>Forretningspræsentation</a:t>
            </a:r>
            <a:endParaRPr lang="sv-SE" dirty="0"/>
          </a:p>
        </p:txBody>
      </p:sp>
    </p:spTree>
    <p:extLst>
      <p:ext uri="{BB962C8B-B14F-4D97-AF65-F5344CB8AC3E}">
        <p14:creationId xmlns:p14="http://schemas.microsoft.com/office/powerpoint/2010/main" val="402525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person, inomhus, bord, vägg&#10;&#10;&#10;&#10;Automatiskt genererad beskrivning">
            <a:extLst>
              <a:ext uri="{FF2B5EF4-FFF2-40B4-BE49-F238E27FC236}">
                <a16:creationId xmlns:a16="http://schemas.microsoft.com/office/drawing/2014/main" id="{BFBD15FB-D9A0-7842-94AB-A3C81ED5076C}"/>
              </a:ext>
            </a:extLst>
          </p:cNvPr>
          <p:cNvPicPr>
            <a:picLocks noChangeAspect="1"/>
          </p:cNvPicPr>
          <p:nvPr/>
        </p:nvPicPr>
        <p:blipFill rotWithShape="1">
          <a:blip r:embed="rId3"/>
          <a:srcRect l="34405" t="729" r="932" b="729"/>
          <a:stretch/>
        </p:blipFill>
        <p:spPr>
          <a:xfrm>
            <a:off x="-28664" y="-1"/>
            <a:ext cx="5068977" cy="5149773"/>
          </a:xfrm>
          <a:prstGeom prst="rect">
            <a:avLst/>
          </a:prstGeom>
        </p:spPr>
      </p:pic>
      <p:sp>
        <p:nvSpPr>
          <p:cNvPr id="6" name="Rectangle 7">
            <a:extLst>
              <a:ext uri="{FF2B5EF4-FFF2-40B4-BE49-F238E27FC236}">
                <a16:creationId xmlns:a16="http://schemas.microsoft.com/office/drawing/2014/main" id="{75F016B9-4DE7-8F4F-8C35-EC77963E8D4D}"/>
              </a:ext>
            </a:extLst>
          </p:cNvPr>
          <p:cNvSpPr/>
          <p:nvPr/>
        </p:nvSpPr>
        <p:spPr>
          <a:xfrm>
            <a:off x="4571999" y="0"/>
            <a:ext cx="4572001"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pic>
        <p:nvPicPr>
          <p:cNvPr id="7" name="Picture 7">
            <a:extLst>
              <a:ext uri="{FF2B5EF4-FFF2-40B4-BE49-F238E27FC236}">
                <a16:creationId xmlns:a16="http://schemas.microsoft.com/office/drawing/2014/main" id="{6BE5E7BD-DB9D-394A-AEF4-27D972FAF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9" name="Platshållare för innehåll 3">
            <a:extLst>
              <a:ext uri="{FF2B5EF4-FFF2-40B4-BE49-F238E27FC236}">
                <a16:creationId xmlns:a16="http://schemas.microsoft.com/office/drawing/2014/main" id="{DF634AB2-1E1F-7E4E-B080-B2A12E6F416C}"/>
              </a:ext>
            </a:extLst>
          </p:cNvPr>
          <p:cNvSpPr txBox="1">
            <a:spLocks/>
          </p:cNvSpPr>
          <p:nvPr/>
        </p:nvSpPr>
        <p:spPr>
          <a:xfrm>
            <a:off x="4938546" y="1576622"/>
            <a:ext cx="4236452" cy="2234298"/>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200"/>
              </a:lnSpc>
              <a:spcAft>
                <a:spcPts val="800"/>
              </a:spcAft>
            </a:pPr>
            <a:r>
              <a:rPr lang="da-DK" dirty="0"/>
              <a:t>En enkel, gennemprøvet og </a:t>
            </a:r>
            <a:r>
              <a:rPr lang="da-DK" b="1" dirty="0"/>
              <a:t>pålidelig forretningsmodel</a:t>
            </a:r>
            <a:endParaRPr lang="sv-SE" b="1" dirty="0"/>
          </a:p>
          <a:p>
            <a:pPr>
              <a:lnSpc>
                <a:spcPts val="2200"/>
              </a:lnSpc>
              <a:spcAft>
                <a:spcPts val="800"/>
              </a:spcAft>
            </a:pPr>
            <a:r>
              <a:rPr lang="da-DK" dirty="0"/>
              <a:t>Mulighed for at drive </a:t>
            </a:r>
            <a:r>
              <a:rPr lang="da-DK" b="1" dirty="0"/>
              <a:t>global virksomhed</a:t>
            </a:r>
            <a:endParaRPr lang="sv-SE" b="1" dirty="0"/>
          </a:p>
          <a:p>
            <a:pPr>
              <a:lnSpc>
                <a:spcPts val="2200"/>
              </a:lnSpc>
              <a:spcAft>
                <a:spcPts val="800"/>
              </a:spcAft>
            </a:pPr>
            <a:r>
              <a:rPr lang="da-DK" b="1" dirty="0"/>
              <a:t>Ingen mellemled</a:t>
            </a:r>
            <a:r>
              <a:rPr lang="da-DK" dirty="0"/>
              <a:t>, dermed bedre priser og bedre indtjeningsmuligheder</a:t>
            </a:r>
            <a:endParaRPr lang="sv-SE" dirty="0"/>
          </a:p>
        </p:txBody>
      </p:sp>
      <p:sp>
        <p:nvSpPr>
          <p:cNvPr id="10" name="Rubrik 2">
            <a:extLst>
              <a:ext uri="{FF2B5EF4-FFF2-40B4-BE49-F238E27FC236}">
                <a16:creationId xmlns:a16="http://schemas.microsoft.com/office/drawing/2014/main" id="{A43E3BF0-A585-CF45-A589-D4BF225818D6}"/>
              </a:ext>
            </a:extLst>
          </p:cNvPr>
          <p:cNvSpPr txBox="1">
            <a:spLocks/>
          </p:cNvSpPr>
          <p:nvPr/>
        </p:nvSpPr>
        <p:spPr>
          <a:xfrm>
            <a:off x="4938545" y="338806"/>
            <a:ext cx="359221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t>Fordelene</a:t>
            </a:r>
            <a:r>
              <a:rPr lang="sv-SE" dirty="0"/>
              <a:t> ved </a:t>
            </a:r>
            <a:br>
              <a:rPr lang="sv-SE" dirty="0"/>
            </a:br>
            <a:r>
              <a:rPr lang="sv-SE" dirty="0" err="1"/>
              <a:t>Network</a:t>
            </a:r>
            <a:r>
              <a:rPr lang="sv-SE" dirty="0"/>
              <a:t> Marketing</a:t>
            </a:r>
          </a:p>
        </p:txBody>
      </p:sp>
    </p:spTree>
    <p:extLst>
      <p:ext uri="{BB962C8B-B14F-4D97-AF65-F5344CB8AC3E}">
        <p14:creationId xmlns:p14="http://schemas.microsoft.com/office/powerpoint/2010/main" val="1830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D5868E9-A88A-B744-B184-7E8AE600C2B7}"/>
              </a:ext>
            </a:extLst>
          </p:cNvPr>
          <p:cNvSpPr/>
          <p:nvPr/>
        </p:nvSpPr>
        <p:spPr>
          <a:xfrm>
            <a:off x="1813302" y="2644079"/>
            <a:ext cx="5447654" cy="75874"/>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C700"/>
                </a:solidFill>
              </a:rPr>
              <a:t> </a:t>
            </a:r>
          </a:p>
        </p:txBody>
      </p:sp>
      <p:sp>
        <p:nvSpPr>
          <p:cNvPr id="3" name="TextBox 9">
            <a:extLst>
              <a:ext uri="{FF2B5EF4-FFF2-40B4-BE49-F238E27FC236}">
                <a16:creationId xmlns:a16="http://schemas.microsoft.com/office/drawing/2014/main" id="{4DF8ABC2-2727-F747-94F5-1087222122AB}"/>
              </a:ext>
            </a:extLst>
          </p:cNvPr>
          <p:cNvSpPr txBox="1"/>
          <p:nvPr/>
        </p:nvSpPr>
        <p:spPr>
          <a:xfrm>
            <a:off x="1130300" y="1550986"/>
            <a:ext cx="6883400" cy="1015663"/>
          </a:xfrm>
          <a:prstGeom prst="rect">
            <a:avLst/>
          </a:prstGeom>
          <a:noFill/>
        </p:spPr>
        <p:txBody>
          <a:bodyPr wrap="square" rtlCol="0">
            <a:spAutoFit/>
          </a:bodyPr>
          <a:lstStyle/>
          <a:p>
            <a:pPr algn="ctr"/>
            <a:r>
              <a:rPr lang="sv-SE" sz="6000" b="1" dirty="0" err="1">
                <a:latin typeface="Arial Narrow" panose="020B0604020202020204" pitchFamily="34" charset="0"/>
                <a:ea typeface="Helvetica Neue Condensed" panose="02000503000000020004" pitchFamily="2" charset="0"/>
                <a:cs typeface="Arial Narrow" panose="020B0604020202020204" pitchFamily="34" charset="0"/>
              </a:rPr>
              <a:t>Hvordan</a:t>
            </a:r>
            <a:r>
              <a:rPr lang="sv-SE" sz="6000" b="1" dirty="0">
                <a:latin typeface="Arial Narrow" panose="020B0604020202020204" pitchFamily="34" charset="0"/>
                <a:ea typeface="Helvetica Neue Condensed" panose="02000503000000020004" pitchFamily="2" charset="0"/>
                <a:cs typeface="Arial Narrow" panose="020B0604020202020204" pitchFamily="34" charset="0"/>
              </a:rPr>
              <a:t> </a:t>
            </a:r>
            <a:r>
              <a:rPr lang="sv-SE" sz="6000" b="1" dirty="0" err="1">
                <a:latin typeface="Arial Narrow" panose="020B0604020202020204" pitchFamily="34" charset="0"/>
                <a:ea typeface="Helvetica Neue Condensed" panose="02000503000000020004" pitchFamily="2" charset="0"/>
                <a:cs typeface="Arial Narrow" panose="020B0604020202020204" pitchFamily="34" charset="0"/>
              </a:rPr>
              <a:t>gør</a:t>
            </a:r>
            <a:r>
              <a:rPr lang="sv-SE" sz="6000" b="1" dirty="0">
                <a:latin typeface="Arial Narrow" panose="020B0604020202020204" pitchFamily="34" charset="0"/>
                <a:ea typeface="Helvetica Neue Condensed" panose="02000503000000020004" pitchFamily="2" charset="0"/>
                <a:cs typeface="Arial Narrow" panose="020B0604020202020204" pitchFamily="34" charset="0"/>
              </a:rPr>
              <a:t> man? </a:t>
            </a:r>
          </a:p>
        </p:txBody>
      </p:sp>
    </p:spTree>
    <p:extLst>
      <p:ext uri="{BB962C8B-B14F-4D97-AF65-F5344CB8AC3E}">
        <p14:creationId xmlns:p14="http://schemas.microsoft.com/office/powerpoint/2010/main" val="14753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2">
            <a:extLst>
              <a:ext uri="{FF2B5EF4-FFF2-40B4-BE49-F238E27FC236}">
                <a16:creationId xmlns:a16="http://schemas.microsoft.com/office/drawing/2014/main" id="{AE3E5BE1-FA8E-C24D-98D9-D0AB3BCC97F0}"/>
              </a:ext>
            </a:extLst>
          </p:cNvPr>
          <p:cNvSpPr txBox="1">
            <a:spLocks/>
          </p:cNvSpPr>
          <p:nvPr/>
        </p:nvSpPr>
        <p:spPr>
          <a:xfrm>
            <a:off x="335548" y="338806"/>
            <a:ext cx="470476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t>Hvordan</a:t>
            </a:r>
            <a:r>
              <a:rPr lang="sv-SE" dirty="0"/>
              <a:t> </a:t>
            </a:r>
            <a:r>
              <a:rPr lang="sv-SE" dirty="0" err="1"/>
              <a:t>gør</a:t>
            </a:r>
            <a:r>
              <a:rPr lang="sv-SE" dirty="0"/>
              <a:t> man?</a:t>
            </a:r>
          </a:p>
        </p:txBody>
      </p:sp>
      <p:sp>
        <p:nvSpPr>
          <p:cNvPr id="5" name="Ellips 4">
            <a:extLst>
              <a:ext uri="{FF2B5EF4-FFF2-40B4-BE49-F238E27FC236}">
                <a16:creationId xmlns:a16="http://schemas.microsoft.com/office/drawing/2014/main" id="{C20B1A37-FA6B-5441-A830-467B65C293B5}"/>
              </a:ext>
            </a:extLst>
          </p:cNvPr>
          <p:cNvSpPr/>
          <p:nvPr/>
        </p:nvSpPr>
        <p:spPr>
          <a:xfrm>
            <a:off x="2571798" y="1751309"/>
            <a:ext cx="1864258" cy="1864258"/>
          </a:xfrm>
          <a:prstGeom prst="ellipse">
            <a:avLst/>
          </a:prstGeom>
          <a:solidFill>
            <a:srgbClr val="FFC000"/>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sv-SE" sz="1200" b="1" dirty="0">
                <a:solidFill>
                  <a:schemeClr val="tx1"/>
                </a:solidFill>
                <a:latin typeface="Arial Narrow" panose="020B0604020202020204" pitchFamily="34" charset="0"/>
                <a:cs typeface="Arial Narrow" panose="020B0604020202020204" pitchFamily="34" charset="0"/>
              </a:rPr>
              <a:t>SÆLG PRODUKTERNE</a:t>
            </a:r>
          </a:p>
          <a:p>
            <a:pPr algn="ctr">
              <a:spcAft>
                <a:spcPts val="1000"/>
              </a:spcAft>
            </a:pPr>
            <a:r>
              <a:rPr lang="da-DK" sz="1200" dirty="0">
                <a:solidFill>
                  <a:schemeClr val="tx1"/>
                </a:solidFill>
                <a:latin typeface="Arial Narrow" panose="020B0604020202020204" pitchFamily="34" charset="0"/>
                <a:cs typeface="Arial Narrow" panose="020B0604020202020204" pitchFamily="34" charset="0"/>
              </a:rPr>
              <a:t>– fortæl andre om dine oplevelser med produkterne</a:t>
            </a:r>
            <a:endParaRPr lang="sv-SE" sz="1200" dirty="0">
              <a:solidFill>
                <a:schemeClr val="tx1"/>
              </a:solidFill>
              <a:latin typeface="Arial Narrow" panose="020B0604020202020204" pitchFamily="34" charset="0"/>
              <a:cs typeface="Arial Narrow" panose="020B0604020202020204" pitchFamily="34" charset="0"/>
            </a:endParaRPr>
          </a:p>
        </p:txBody>
      </p:sp>
      <p:sp>
        <p:nvSpPr>
          <p:cNvPr id="6" name="Ellips 5">
            <a:extLst>
              <a:ext uri="{FF2B5EF4-FFF2-40B4-BE49-F238E27FC236}">
                <a16:creationId xmlns:a16="http://schemas.microsoft.com/office/drawing/2014/main" id="{673CAF43-3720-B748-B336-A996A33BC6AE}"/>
              </a:ext>
            </a:extLst>
          </p:cNvPr>
          <p:cNvSpPr/>
          <p:nvPr/>
        </p:nvSpPr>
        <p:spPr>
          <a:xfrm>
            <a:off x="431800" y="1751309"/>
            <a:ext cx="1864258" cy="1864258"/>
          </a:xfrm>
          <a:prstGeom prst="ellipse">
            <a:avLst/>
          </a:prstGeom>
          <a:solidFill>
            <a:srgbClr val="FFC000"/>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sv-SE" sz="1200" b="1" dirty="0">
                <a:solidFill>
                  <a:schemeClr val="tx1"/>
                </a:solidFill>
                <a:latin typeface="Arial Narrow" panose="020B0604020202020204" pitchFamily="34" charset="0"/>
                <a:cs typeface="Arial Narrow" panose="020B0604020202020204" pitchFamily="34" charset="0"/>
              </a:rPr>
              <a:t>BRUG PRODUKTERNE SELV</a:t>
            </a:r>
          </a:p>
          <a:p>
            <a:pPr algn="ctr">
              <a:spcAft>
                <a:spcPts val="1000"/>
              </a:spcAft>
            </a:pPr>
            <a:r>
              <a:rPr lang="sv-SE" sz="1200" dirty="0">
                <a:solidFill>
                  <a:schemeClr val="tx1"/>
                </a:solidFill>
                <a:latin typeface="Arial Narrow" panose="020B0604020202020204" pitchFamily="34" charset="0"/>
                <a:cs typeface="Arial Narrow" panose="020B0604020202020204" pitchFamily="34" charset="0"/>
              </a:rPr>
              <a:t>– bliv din egen </a:t>
            </a:r>
            <a:br>
              <a:rPr lang="sv-SE" sz="1200" dirty="0">
                <a:solidFill>
                  <a:schemeClr val="tx1"/>
                </a:solidFill>
                <a:latin typeface="Arial Narrow" panose="020B0604020202020204" pitchFamily="34" charset="0"/>
                <a:cs typeface="Arial Narrow" panose="020B0604020202020204" pitchFamily="34" charset="0"/>
              </a:rPr>
            </a:br>
            <a:r>
              <a:rPr lang="sv-SE" sz="1200" dirty="0" err="1">
                <a:solidFill>
                  <a:schemeClr val="tx1"/>
                </a:solidFill>
                <a:latin typeface="Arial Narrow" panose="020B0604020202020204" pitchFamily="34" charset="0"/>
                <a:cs typeface="Arial Narrow" panose="020B0604020202020204" pitchFamily="34" charset="0"/>
              </a:rPr>
              <a:t>bedste</a:t>
            </a:r>
            <a:r>
              <a:rPr lang="sv-SE" sz="1200" dirty="0">
                <a:solidFill>
                  <a:schemeClr val="tx1"/>
                </a:solidFill>
                <a:latin typeface="Arial Narrow" panose="020B0604020202020204" pitchFamily="34" charset="0"/>
                <a:cs typeface="Arial Narrow" panose="020B0604020202020204" pitchFamily="34" charset="0"/>
              </a:rPr>
              <a:t> kunde</a:t>
            </a:r>
            <a:endParaRPr lang="en-US" sz="1200"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1038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2">
            <a:extLst>
              <a:ext uri="{FF2B5EF4-FFF2-40B4-BE49-F238E27FC236}">
                <a16:creationId xmlns:a16="http://schemas.microsoft.com/office/drawing/2014/main" id="{AE3E5BE1-FA8E-C24D-98D9-D0AB3BCC97F0}"/>
              </a:ext>
            </a:extLst>
          </p:cNvPr>
          <p:cNvSpPr txBox="1">
            <a:spLocks/>
          </p:cNvSpPr>
          <p:nvPr/>
        </p:nvSpPr>
        <p:spPr>
          <a:xfrm>
            <a:off x="335548" y="338806"/>
            <a:ext cx="470476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t>Hvordan</a:t>
            </a:r>
            <a:r>
              <a:rPr lang="sv-SE" dirty="0"/>
              <a:t> </a:t>
            </a:r>
            <a:r>
              <a:rPr lang="sv-SE" dirty="0" err="1"/>
              <a:t>gør</a:t>
            </a:r>
            <a:r>
              <a:rPr lang="sv-SE" dirty="0"/>
              <a:t> man?</a:t>
            </a:r>
          </a:p>
        </p:txBody>
      </p:sp>
      <p:sp>
        <p:nvSpPr>
          <p:cNvPr id="10" name="Ellips 9">
            <a:extLst>
              <a:ext uri="{FF2B5EF4-FFF2-40B4-BE49-F238E27FC236}">
                <a16:creationId xmlns:a16="http://schemas.microsoft.com/office/drawing/2014/main" id="{9FDF021E-E7DC-0C48-9128-65A2811AF83E}"/>
              </a:ext>
            </a:extLst>
          </p:cNvPr>
          <p:cNvSpPr/>
          <p:nvPr/>
        </p:nvSpPr>
        <p:spPr>
          <a:xfrm>
            <a:off x="6942143" y="1751309"/>
            <a:ext cx="1864258" cy="1864258"/>
          </a:xfrm>
          <a:prstGeom prst="ellipse">
            <a:avLst/>
          </a:prstGeom>
          <a:solidFill>
            <a:srgbClr val="FFC000"/>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sv-SE" sz="1200" b="1" dirty="0">
                <a:solidFill>
                  <a:schemeClr val="tx1"/>
                </a:solidFill>
                <a:latin typeface="Arial Narrow" panose="020B0604020202020204" pitchFamily="34" charset="0"/>
                <a:cs typeface="Arial Narrow" panose="020B0604020202020204" pitchFamily="34" charset="0"/>
              </a:rPr>
              <a:t>UDVID </a:t>
            </a:r>
            <a:br>
              <a:rPr lang="sv-SE" sz="1200" b="1" dirty="0">
                <a:solidFill>
                  <a:schemeClr val="tx1"/>
                </a:solidFill>
                <a:latin typeface="Arial Narrow" panose="020B0604020202020204" pitchFamily="34" charset="0"/>
                <a:cs typeface="Arial Narrow" panose="020B0604020202020204" pitchFamily="34" charset="0"/>
              </a:rPr>
            </a:br>
            <a:r>
              <a:rPr lang="sv-SE" sz="1200" b="1" dirty="0">
                <a:solidFill>
                  <a:schemeClr val="tx1"/>
                </a:solidFill>
                <a:latin typeface="Arial Narrow" panose="020B0604020202020204" pitchFamily="34" charset="0"/>
                <a:cs typeface="Arial Narrow" panose="020B0604020202020204" pitchFamily="34" charset="0"/>
              </a:rPr>
              <a:t>VIRKSOMHEDEN </a:t>
            </a:r>
          </a:p>
          <a:p>
            <a:pPr algn="ctr">
              <a:spcAft>
                <a:spcPts val="800"/>
              </a:spcAft>
            </a:pPr>
            <a:r>
              <a:rPr lang="da-DK" sz="1000" dirty="0">
                <a:solidFill>
                  <a:schemeClr val="tx1"/>
                </a:solidFill>
                <a:latin typeface="Arial Narrow" panose="020B0604020202020204" pitchFamily="34" charset="0"/>
                <a:cs typeface="Arial Narrow" panose="020B0604020202020204" pitchFamily="34" charset="0"/>
              </a:rPr>
              <a:t>– hjælp dine team-medlemmer med at præsentere muligheden for andre</a:t>
            </a:r>
            <a:br>
              <a:rPr lang="da-DK" sz="1000" dirty="0">
                <a:solidFill>
                  <a:schemeClr val="tx1"/>
                </a:solidFill>
                <a:latin typeface="Arial Narrow" panose="020B0604020202020204" pitchFamily="34" charset="0"/>
                <a:cs typeface="Arial Narrow" panose="020B0604020202020204" pitchFamily="34" charset="0"/>
              </a:rPr>
            </a:br>
            <a:r>
              <a:rPr lang="da-DK" sz="1000" dirty="0">
                <a:solidFill>
                  <a:schemeClr val="tx1"/>
                </a:solidFill>
                <a:latin typeface="Arial Narrow" panose="020B0604020202020204" pitchFamily="34" charset="0"/>
                <a:cs typeface="Arial Narrow" panose="020B0604020202020204" pitchFamily="34" charset="0"/>
              </a:rPr>
              <a:t>– hjælp dem med </a:t>
            </a:r>
            <a:br>
              <a:rPr lang="da-DK" sz="1000" dirty="0">
                <a:solidFill>
                  <a:schemeClr val="tx1"/>
                </a:solidFill>
                <a:latin typeface="Arial Narrow" panose="020B0604020202020204" pitchFamily="34" charset="0"/>
                <a:cs typeface="Arial Narrow" panose="020B0604020202020204" pitchFamily="34" charset="0"/>
              </a:rPr>
            </a:br>
            <a:r>
              <a:rPr lang="da-DK" sz="1000" dirty="0">
                <a:solidFill>
                  <a:schemeClr val="tx1"/>
                </a:solidFill>
                <a:latin typeface="Arial Narrow" panose="020B0604020202020204" pitchFamily="34" charset="0"/>
                <a:cs typeface="Arial Narrow" panose="020B0604020202020204" pitchFamily="34" charset="0"/>
              </a:rPr>
              <a:t>at finde deres nøglepersoner</a:t>
            </a:r>
          </a:p>
        </p:txBody>
      </p:sp>
      <p:sp>
        <p:nvSpPr>
          <p:cNvPr id="11" name="Ellips 10">
            <a:extLst>
              <a:ext uri="{FF2B5EF4-FFF2-40B4-BE49-F238E27FC236}">
                <a16:creationId xmlns:a16="http://schemas.microsoft.com/office/drawing/2014/main" id="{D58535A0-AE8A-694C-8C68-F2B2554D21FC}"/>
              </a:ext>
            </a:extLst>
          </p:cNvPr>
          <p:cNvSpPr/>
          <p:nvPr/>
        </p:nvSpPr>
        <p:spPr>
          <a:xfrm>
            <a:off x="4756970" y="1751309"/>
            <a:ext cx="1864258" cy="1864258"/>
          </a:xfrm>
          <a:prstGeom prst="ellipse">
            <a:avLst/>
          </a:prstGeom>
          <a:solidFill>
            <a:srgbClr val="FFC000"/>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sv-SE" sz="1200" b="1" dirty="0">
                <a:solidFill>
                  <a:schemeClr val="tx1"/>
                </a:solidFill>
                <a:latin typeface="Arial Narrow" panose="020B0604020202020204" pitchFamily="34" charset="0"/>
                <a:cs typeface="Arial Narrow" panose="020B0604020202020204" pitchFamily="34" charset="0"/>
              </a:rPr>
              <a:t>OPBYG ET TEAM</a:t>
            </a:r>
          </a:p>
          <a:p>
            <a:pPr algn="ctr">
              <a:spcAft>
                <a:spcPts val="1000"/>
              </a:spcAft>
            </a:pPr>
            <a:r>
              <a:rPr lang="da-DK" sz="1200" dirty="0">
                <a:solidFill>
                  <a:schemeClr val="tx1"/>
                </a:solidFill>
                <a:latin typeface="Arial Narrow" panose="020B0604020202020204" pitchFamily="34" charset="0"/>
                <a:cs typeface="Arial Narrow" panose="020B0604020202020204" pitchFamily="34" charset="0"/>
              </a:rPr>
              <a:t>– fortæl andre </a:t>
            </a:r>
            <a:br>
              <a:rPr lang="da-DK" sz="1200" dirty="0">
                <a:solidFill>
                  <a:schemeClr val="tx1"/>
                </a:solidFill>
                <a:latin typeface="Arial Narrow" panose="020B0604020202020204" pitchFamily="34" charset="0"/>
                <a:cs typeface="Arial Narrow" panose="020B0604020202020204" pitchFamily="34" charset="0"/>
              </a:rPr>
            </a:br>
            <a:r>
              <a:rPr lang="da-DK" sz="1200" dirty="0">
                <a:solidFill>
                  <a:schemeClr val="tx1"/>
                </a:solidFill>
                <a:latin typeface="Arial Narrow" panose="020B0604020202020204" pitchFamily="34" charset="0"/>
                <a:cs typeface="Arial Narrow" panose="020B0604020202020204" pitchFamily="34" charset="0"/>
              </a:rPr>
              <a:t>om muligheden</a:t>
            </a:r>
            <a:br>
              <a:rPr lang="da-DK" sz="1200" dirty="0">
                <a:solidFill>
                  <a:schemeClr val="tx1"/>
                </a:solidFill>
                <a:latin typeface="Arial Narrow" panose="020B0604020202020204" pitchFamily="34" charset="0"/>
                <a:cs typeface="Arial Narrow" panose="020B0604020202020204" pitchFamily="34" charset="0"/>
              </a:rPr>
            </a:br>
            <a:r>
              <a:rPr lang="da-DK" sz="1200" dirty="0">
                <a:solidFill>
                  <a:schemeClr val="tx1"/>
                </a:solidFill>
                <a:latin typeface="Arial Narrow" panose="020B0604020202020204" pitchFamily="34" charset="0"/>
                <a:cs typeface="Arial Narrow" panose="020B0604020202020204" pitchFamily="34" charset="0"/>
              </a:rPr>
              <a:t>– find dine nøglepersoner</a:t>
            </a:r>
          </a:p>
        </p:txBody>
      </p:sp>
      <p:sp>
        <p:nvSpPr>
          <p:cNvPr id="8" name="Ellips 7">
            <a:extLst>
              <a:ext uri="{FF2B5EF4-FFF2-40B4-BE49-F238E27FC236}">
                <a16:creationId xmlns:a16="http://schemas.microsoft.com/office/drawing/2014/main" id="{E2A724AF-DFF9-A045-8C72-F1D1D8AB0212}"/>
              </a:ext>
            </a:extLst>
          </p:cNvPr>
          <p:cNvSpPr/>
          <p:nvPr/>
        </p:nvSpPr>
        <p:spPr>
          <a:xfrm>
            <a:off x="2571798" y="1751309"/>
            <a:ext cx="1864258" cy="1864258"/>
          </a:xfrm>
          <a:prstGeom prst="ellipse">
            <a:avLst/>
          </a:prstGeom>
          <a:solidFill>
            <a:srgbClr val="FFC000"/>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sv-SE" sz="1200" b="1" dirty="0">
                <a:solidFill>
                  <a:schemeClr val="tx1"/>
                </a:solidFill>
                <a:latin typeface="Arial Narrow" panose="020B0604020202020204" pitchFamily="34" charset="0"/>
                <a:cs typeface="Arial Narrow" panose="020B0604020202020204" pitchFamily="34" charset="0"/>
              </a:rPr>
              <a:t>SÆLG PRODUKTERNE</a:t>
            </a:r>
          </a:p>
          <a:p>
            <a:pPr algn="ctr">
              <a:spcAft>
                <a:spcPts val="1000"/>
              </a:spcAft>
            </a:pPr>
            <a:r>
              <a:rPr lang="da-DK" sz="1200" dirty="0">
                <a:solidFill>
                  <a:schemeClr val="tx1"/>
                </a:solidFill>
                <a:latin typeface="Arial Narrow" panose="020B0604020202020204" pitchFamily="34" charset="0"/>
                <a:cs typeface="Arial Narrow" panose="020B0604020202020204" pitchFamily="34" charset="0"/>
              </a:rPr>
              <a:t>– fortæl andre om dine oplevelser med produkterne</a:t>
            </a:r>
            <a:endParaRPr lang="sv-SE" sz="1200" dirty="0">
              <a:solidFill>
                <a:schemeClr val="tx1"/>
              </a:solidFill>
              <a:latin typeface="Arial Narrow" panose="020B0604020202020204" pitchFamily="34" charset="0"/>
              <a:cs typeface="Arial Narrow" panose="020B0604020202020204" pitchFamily="34" charset="0"/>
            </a:endParaRPr>
          </a:p>
        </p:txBody>
      </p:sp>
      <p:sp>
        <p:nvSpPr>
          <p:cNvPr id="12" name="Ellips 11">
            <a:extLst>
              <a:ext uri="{FF2B5EF4-FFF2-40B4-BE49-F238E27FC236}">
                <a16:creationId xmlns:a16="http://schemas.microsoft.com/office/drawing/2014/main" id="{547A29BC-B87A-BA45-8209-FEFF83FF0C32}"/>
              </a:ext>
            </a:extLst>
          </p:cNvPr>
          <p:cNvSpPr/>
          <p:nvPr/>
        </p:nvSpPr>
        <p:spPr>
          <a:xfrm>
            <a:off x="431800" y="1751309"/>
            <a:ext cx="1864258" cy="1864258"/>
          </a:xfrm>
          <a:prstGeom prst="ellipse">
            <a:avLst/>
          </a:prstGeom>
          <a:solidFill>
            <a:srgbClr val="FFC000"/>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sv-SE" sz="1200" b="1" dirty="0">
                <a:solidFill>
                  <a:schemeClr val="tx1"/>
                </a:solidFill>
                <a:latin typeface="Arial Narrow" panose="020B0604020202020204" pitchFamily="34" charset="0"/>
                <a:cs typeface="Arial Narrow" panose="020B0604020202020204" pitchFamily="34" charset="0"/>
              </a:rPr>
              <a:t>BRUG PRODUKTERNE SELV</a:t>
            </a:r>
          </a:p>
          <a:p>
            <a:pPr algn="ctr">
              <a:spcAft>
                <a:spcPts val="1000"/>
              </a:spcAft>
            </a:pPr>
            <a:r>
              <a:rPr lang="sv-SE" sz="1200" dirty="0">
                <a:solidFill>
                  <a:schemeClr val="tx1"/>
                </a:solidFill>
                <a:latin typeface="Arial Narrow" panose="020B0604020202020204" pitchFamily="34" charset="0"/>
                <a:cs typeface="Arial Narrow" panose="020B0604020202020204" pitchFamily="34" charset="0"/>
              </a:rPr>
              <a:t>– bliv din egen </a:t>
            </a:r>
            <a:br>
              <a:rPr lang="sv-SE" sz="1200" dirty="0">
                <a:solidFill>
                  <a:schemeClr val="tx1"/>
                </a:solidFill>
                <a:latin typeface="Arial Narrow" panose="020B0604020202020204" pitchFamily="34" charset="0"/>
                <a:cs typeface="Arial Narrow" panose="020B0604020202020204" pitchFamily="34" charset="0"/>
              </a:rPr>
            </a:br>
            <a:r>
              <a:rPr lang="sv-SE" sz="1200" dirty="0" err="1">
                <a:solidFill>
                  <a:schemeClr val="tx1"/>
                </a:solidFill>
                <a:latin typeface="Arial Narrow" panose="020B0604020202020204" pitchFamily="34" charset="0"/>
                <a:cs typeface="Arial Narrow" panose="020B0604020202020204" pitchFamily="34" charset="0"/>
              </a:rPr>
              <a:t>bedste</a:t>
            </a:r>
            <a:r>
              <a:rPr lang="sv-SE" sz="1200" dirty="0">
                <a:solidFill>
                  <a:schemeClr val="tx1"/>
                </a:solidFill>
                <a:latin typeface="Arial Narrow" panose="020B0604020202020204" pitchFamily="34" charset="0"/>
                <a:cs typeface="Arial Narrow" panose="020B0604020202020204" pitchFamily="34" charset="0"/>
              </a:rPr>
              <a:t> kunde</a:t>
            </a:r>
            <a:endParaRPr lang="en-US" sz="1200"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89186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inomhus, bord, personer&#10;&#10;&#10;&#10;Automatiskt genererad beskrivning">
            <a:extLst>
              <a:ext uri="{FF2B5EF4-FFF2-40B4-BE49-F238E27FC236}">
                <a16:creationId xmlns:a16="http://schemas.microsoft.com/office/drawing/2014/main" id="{1DCAD824-557E-6047-9F98-A149D97898EE}"/>
              </a:ext>
            </a:extLst>
          </p:cNvPr>
          <p:cNvPicPr>
            <a:picLocks noChangeAspect="1"/>
          </p:cNvPicPr>
          <p:nvPr/>
        </p:nvPicPr>
        <p:blipFill rotWithShape="1">
          <a:blip r:embed="rId3"/>
          <a:srcRect r="49941"/>
          <a:stretch/>
        </p:blipFill>
        <p:spPr>
          <a:xfrm>
            <a:off x="4568985" y="0"/>
            <a:ext cx="4575015" cy="5143500"/>
          </a:xfrm>
          <a:prstGeom prst="rect">
            <a:avLst/>
          </a:prstGeom>
        </p:spPr>
      </p:pic>
      <p:sp>
        <p:nvSpPr>
          <p:cNvPr id="3" name="Rubrik 2">
            <a:extLst>
              <a:ext uri="{FF2B5EF4-FFF2-40B4-BE49-F238E27FC236}">
                <a16:creationId xmlns:a16="http://schemas.microsoft.com/office/drawing/2014/main" id="{4C2A9B4B-95F2-D54D-864B-31A83B1B5279}"/>
              </a:ext>
            </a:extLst>
          </p:cNvPr>
          <p:cNvSpPr>
            <a:spLocks noGrp="1"/>
          </p:cNvSpPr>
          <p:nvPr>
            <p:ph type="title"/>
          </p:nvPr>
        </p:nvSpPr>
        <p:spPr>
          <a:xfrm>
            <a:off x="335548" y="354709"/>
            <a:ext cx="4236452" cy="540550"/>
          </a:xfrm>
        </p:spPr>
        <p:txBody>
          <a:bodyPr/>
          <a:lstStyle/>
          <a:p>
            <a:r>
              <a:rPr lang="sv-SE" dirty="0" err="1"/>
              <a:t>Opbyg</a:t>
            </a:r>
            <a:r>
              <a:rPr lang="sv-SE" dirty="0"/>
              <a:t> et team</a:t>
            </a:r>
          </a:p>
        </p:txBody>
      </p:sp>
      <p:pic>
        <p:nvPicPr>
          <p:cNvPr id="6" name="Bildobjekt 5">
            <a:extLst>
              <a:ext uri="{FF2B5EF4-FFF2-40B4-BE49-F238E27FC236}">
                <a16:creationId xmlns:a16="http://schemas.microsoft.com/office/drawing/2014/main" id="{C7D076C2-2563-3A49-BFBE-FA0154328255}"/>
              </a:ext>
            </a:extLst>
          </p:cNvPr>
          <p:cNvPicPr>
            <a:picLocks noChangeAspect="1"/>
          </p:cNvPicPr>
          <p:nvPr/>
        </p:nvPicPr>
        <p:blipFill>
          <a:blip r:embed="rId4"/>
          <a:stretch>
            <a:fillRect/>
          </a:stretch>
        </p:blipFill>
        <p:spPr>
          <a:xfrm>
            <a:off x="525396" y="1249968"/>
            <a:ext cx="3320173" cy="3320173"/>
          </a:xfrm>
          <a:prstGeom prst="rect">
            <a:avLst/>
          </a:prstGeom>
        </p:spPr>
      </p:pic>
      <p:sp>
        <p:nvSpPr>
          <p:cNvPr id="7" name="textruta 6">
            <a:extLst>
              <a:ext uri="{FF2B5EF4-FFF2-40B4-BE49-F238E27FC236}">
                <a16:creationId xmlns:a16="http://schemas.microsoft.com/office/drawing/2014/main" id="{9501C9C2-9524-E344-BEAB-BC98552F2DF7}"/>
              </a:ext>
            </a:extLst>
          </p:cNvPr>
          <p:cNvSpPr txBox="1"/>
          <p:nvPr/>
        </p:nvSpPr>
        <p:spPr>
          <a:xfrm>
            <a:off x="1694801" y="2760013"/>
            <a:ext cx="981359" cy="300082"/>
          </a:xfrm>
          <a:prstGeom prst="rect">
            <a:avLst/>
          </a:prstGeom>
          <a:noFill/>
        </p:spPr>
        <p:txBody>
          <a:bodyPr wrap="none" rtlCol="0">
            <a:spAutoFit/>
          </a:bodyPr>
          <a:lstStyle/>
          <a:p>
            <a:pPr algn="ctr"/>
            <a:r>
              <a:rPr lang="sv-SE" b="1" dirty="0">
                <a:latin typeface="Arial Narrow" panose="020B0604020202020204" pitchFamily="34" charset="0"/>
                <a:cs typeface="Arial Narrow" panose="020B0604020202020204" pitchFamily="34" charset="0"/>
              </a:rPr>
              <a:t>HVORFOR?</a:t>
            </a:r>
          </a:p>
        </p:txBody>
      </p:sp>
      <p:pic>
        <p:nvPicPr>
          <p:cNvPr id="10" name="Picture 7">
            <a:extLst>
              <a:ext uri="{FF2B5EF4-FFF2-40B4-BE49-F238E27FC236}">
                <a16:creationId xmlns:a16="http://schemas.microsoft.com/office/drawing/2014/main" id="{93D6E3E8-EF57-1E4E-9B5E-4CF3A6E49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9" name="textruta 8">
            <a:extLst>
              <a:ext uri="{FF2B5EF4-FFF2-40B4-BE49-F238E27FC236}">
                <a16:creationId xmlns:a16="http://schemas.microsoft.com/office/drawing/2014/main" id="{9D0E4035-2DCC-FD4B-BB14-C81FF427C82F}"/>
              </a:ext>
            </a:extLst>
          </p:cNvPr>
          <p:cNvSpPr txBox="1"/>
          <p:nvPr/>
        </p:nvSpPr>
        <p:spPr>
          <a:xfrm>
            <a:off x="1654727" y="1598345"/>
            <a:ext cx="1061509" cy="553998"/>
          </a:xfrm>
          <a:prstGeom prst="rect">
            <a:avLst/>
          </a:prstGeom>
          <a:noFill/>
        </p:spPr>
        <p:txBody>
          <a:bodyPr wrap="square" rtlCol="0">
            <a:spAutoFit/>
          </a:bodyPr>
          <a:lstStyle/>
          <a:p>
            <a:pPr algn="ctr"/>
            <a:r>
              <a:rPr lang="sv-SE" sz="1000" b="1" dirty="0" err="1">
                <a:latin typeface="Arial Narrow" panose="020B0604020202020204" pitchFamily="34" charset="0"/>
                <a:cs typeface="Arial Narrow" panose="020B0604020202020204" pitchFamily="34" charset="0"/>
              </a:rPr>
              <a:t>Hvem</a:t>
            </a:r>
            <a:r>
              <a:rPr lang="sv-SE" sz="1000" b="1" dirty="0">
                <a:latin typeface="Arial Narrow" panose="020B0604020202020204" pitchFamily="34" charset="0"/>
                <a:cs typeface="Arial Narrow" panose="020B0604020202020204" pitchFamily="34" charset="0"/>
              </a:rPr>
              <a:t> </a:t>
            </a:r>
            <a:r>
              <a:rPr lang="sv-SE" sz="1000" b="1" dirty="0" err="1">
                <a:latin typeface="Arial Narrow" panose="020B0604020202020204" pitchFamily="34" charset="0"/>
                <a:cs typeface="Arial Narrow" panose="020B0604020202020204" pitchFamily="34" charset="0"/>
              </a:rPr>
              <a:t>kender</a:t>
            </a:r>
            <a:r>
              <a:rPr lang="sv-SE" sz="1000" b="1" dirty="0">
                <a:latin typeface="Arial Narrow" panose="020B0604020202020204" pitchFamily="34" charset="0"/>
                <a:cs typeface="Arial Narrow" panose="020B0604020202020204" pitchFamily="34" charset="0"/>
              </a:rPr>
              <a:t> du?</a:t>
            </a:r>
          </a:p>
          <a:p>
            <a:pPr algn="ctr"/>
            <a:r>
              <a:rPr lang="sv-SE" sz="1000" dirty="0" err="1">
                <a:latin typeface="Arial Narrow" panose="020B0604020202020204" pitchFamily="34" charset="0"/>
                <a:cs typeface="Arial Narrow" panose="020B0604020202020204" pitchFamily="34" charset="0"/>
              </a:rPr>
              <a:t>Venner</a:t>
            </a:r>
            <a:r>
              <a:rPr lang="sv-SE" sz="1000" dirty="0">
                <a:latin typeface="Arial Narrow" panose="020B0604020202020204" pitchFamily="34" charset="0"/>
                <a:cs typeface="Arial Narrow" panose="020B0604020202020204" pitchFamily="34" charset="0"/>
              </a:rPr>
              <a:t>, kolleger,</a:t>
            </a:r>
          </a:p>
          <a:p>
            <a:pPr algn="ctr"/>
            <a:r>
              <a:rPr lang="sv-SE" sz="1000" dirty="0" err="1">
                <a:latin typeface="Arial Narrow" panose="020B0604020202020204" pitchFamily="34" charset="0"/>
                <a:cs typeface="Arial Narrow" panose="020B0604020202020204" pitchFamily="34" charset="0"/>
              </a:rPr>
              <a:t>alle</a:t>
            </a:r>
            <a:r>
              <a:rPr lang="sv-SE" sz="1000" dirty="0">
                <a:latin typeface="Arial Narrow" panose="020B0604020202020204" pitchFamily="34" charset="0"/>
                <a:cs typeface="Arial Narrow" panose="020B0604020202020204" pitchFamily="34" charset="0"/>
              </a:rPr>
              <a:t> </a:t>
            </a:r>
            <a:r>
              <a:rPr lang="sv-SE" sz="1000" dirty="0" err="1">
                <a:latin typeface="Arial Narrow" panose="020B0604020202020204" pitchFamily="34" charset="0"/>
                <a:cs typeface="Arial Narrow" panose="020B0604020202020204" pitchFamily="34" charset="0"/>
              </a:rPr>
              <a:t>mulige</a:t>
            </a:r>
            <a:endParaRPr lang="sv-SE" sz="1000" dirty="0">
              <a:latin typeface="Arial Narrow" panose="020B0604020202020204" pitchFamily="34" charset="0"/>
              <a:cs typeface="Arial Narrow" panose="020B0604020202020204" pitchFamily="34" charset="0"/>
            </a:endParaRPr>
          </a:p>
        </p:txBody>
      </p:sp>
      <p:sp>
        <p:nvSpPr>
          <p:cNvPr id="11" name="textruta 10">
            <a:extLst>
              <a:ext uri="{FF2B5EF4-FFF2-40B4-BE49-F238E27FC236}">
                <a16:creationId xmlns:a16="http://schemas.microsoft.com/office/drawing/2014/main" id="{961AFE87-95F1-3245-8C3E-088697D227CA}"/>
              </a:ext>
            </a:extLst>
          </p:cNvPr>
          <p:cNvSpPr txBox="1"/>
          <p:nvPr/>
        </p:nvSpPr>
        <p:spPr>
          <a:xfrm>
            <a:off x="2550342" y="2196805"/>
            <a:ext cx="1255276" cy="1323439"/>
          </a:xfrm>
          <a:prstGeom prst="rect">
            <a:avLst/>
          </a:prstGeom>
          <a:noFill/>
        </p:spPr>
        <p:txBody>
          <a:bodyPr wrap="square" rtlCol="0">
            <a:spAutoFit/>
          </a:bodyPr>
          <a:lstStyle/>
          <a:p>
            <a:pPr algn="ctr"/>
            <a:r>
              <a:rPr lang="da" sz="1000" b="1" dirty="0">
                <a:latin typeface="Arial Narrow" panose="020B0604020202020204" pitchFamily="34" charset="0"/>
                <a:cs typeface="Arial Narrow" panose="020B0604020202020204" pitchFamily="34" charset="0"/>
              </a:rPr>
              <a:t>Kontakt</a:t>
            </a:r>
          </a:p>
          <a:p>
            <a:pPr algn="ctr"/>
            <a:r>
              <a:rPr lang="da" sz="1000" dirty="0">
                <a:latin typeface="Arial Narrow" panose="020B0604020202020204" pitchFamily="34" charset="0"/>
                <a:cs typeface="Arial Narrow" panose="020B0604020202020204" pitchFamily="34" charset="0"/>
              </a:rPr>
              <a:t>Telefonsamtaler,</a:t>
            </a:r>
          </a:p>
          <a:p>
            <a:pPr algn="ctr"/>
            <a:r>
              <a:rPr lang="da" sz="1000" dirty="0">
                <a:latin typeface="Arial Narrow" panose="020B0604020202020204" pitchFamily="34" charset="0"/>
                <a:cs typeface="Arial Narrow" panose="020B0604020202020204" pitchFamily="34" charset="0"/>
              </a:rPr>
              <a:t>e-mails, sms’er og</a:t>
            </a:r>
          </a:p>
          <a:p>
            <a:pPr algn="ctr"/>
            <a:r>
              <a:rPr lang="da" sz="1000" dirty="0">
                <a:latin typeface="Arial Narrow" panose="020B0604020202020204" pitchFamily="34" charset="0"/>
                <a:cs typeface="Arial Narrow" panose="020B0604020202020204" pitchFamily="34" charset="0"/>
              </a:rPr>
              <a:t>personlige møder</a:t>
            </a:r>
          </a:p>
          <a:p>
            <a:pPr algn="ctr"/>
            <a:r>
              <a:rPr lang="da" sz="1000" b="1" dirty="0">
                <a:latin typeface="Arial Narrow" panose="020B0604020202020204" pitchFamily="34" charset="0"/>
                <a:cs typeface="Arial Narrow" panose="020B0604020202020204" pitchFamily="34" charset="0"/>
              </a:rPr>
              <a:t>Præsentation</a:t>
            </a:r>
          </a:p>
          <a:p>
            <a:pPr algn="ctr"/>
            <a:r>
              <a:rPr lang="da" sz="1000" dirty="0">
                <a:latin typeface="Arial Narrow" panose="020B0604020202020204" pitchFamily="34" charset="0"/>
                <a:cs typeface="Arial Narrow" panose="020B0604020202020204" pitchFamily="34" charset="0"/>
              </a:rPr>
              <a:t>Individuelle møder,</a:t>
            </a:r>
          </a:p>
          <a:p>
            <a:pPr algn="ctr"/>
            <a:r>
              <a:rPr lang="da" sz="1000" dirty="0">
                <a:latin typeface="Arial Narrow" panose="020B0604020202020204" pitchFamily="34" charset="0"/>
                <a:cs typeface="Arial Narrow" panose="020B0604020202020204" pitchFamily="34" charset="0"/>
              </a:rPr>
              <a:t>hjemmesiden, produkt-præsentationer</a:t>
            </a:r>
          </a:p>
        </p:txBody>
      </p:sp>
      <p:sp>
        <p:nvSpPr>
          <p:cNvPr id="13" name="textruta 12">
            <a:extLst>
              <a:ext uri="{FF2B5EF4-FFF2-40B4-BE49-F238E27FC236}">
                <a16:creationId xmlns:a16="http://schemas.microsoft.com/office/drawing/2014/main" id="{D14C1987-907E-F147-9E0D-A35B3D02656F}"/>
              </a:ext>
            </a:extLst>
          </p:cNvPr>
          <p:cNvSpPr txBox="1"/>
          <p:nvPr/>
        </p:nvSpPr>
        <p:spPr>
          <a:xfrm>
            <a:off x="1440852" y="3667765"/>
            <a:ext cx="1431802" cy="400110"/>
          </a:xfrm>
          <a:prstGeom prst="rect">
            <a:avLst/>
          </a:prstGeom>
          <a:noFill/>
        </p:spPr>
        <p:txBody>
          <a:bodyPr wrap="none" rtlCol="0">
            <a:spAutoFit/>
          </a:bodyPr>
          <a:lstStyle/>
          <a:p>
            <a:pPr algn="ctr"/>
            <a:r>
              <a:rPr lang="da" sz="1000" b="1" dirty="0">
                <a:latin typeface="Arial Narrow" panose="020B0604020202020204" pitchFamily="34" charset="0"/>
                <a:cs typeface="Arial Narrow" panose="020B0604020202020204" pitchFamily="34" charset="0"/>
              </a:rPr>
              <a:t>Forretningspræsentation</a:t>
            </a:r>
          </a:p>
          <a:p>
            <a:pPr algn="ctr"/>
            <a:r>
              <a:rPr lang="da" sz="1000" dirty="0">
                <a:latin typeface="Arial Narrow" panose="020B0604020202020204" pitchFamily="34" charset="0"/>
                <a:cs typeface="Arial Narrow" panose="020B0604020202020204" pitchFamily="34" charset="0"/>
              </a:rPr>
              <a:t>Live eller via Zoom/Teams</a:t>
            </a:r>
          </a:p>
        </p:txBody>
      </p:sp>
      <p:sp>
        <p:nvSpPr>
          <p:cNvPr id="14" name="Rektangel 13">
            <a:extLst>
              <a:ext uri="{FF2B5EF4-FFF2-40B4-BE49-F238E27FC236}">
                <a16:creationId xmlns:a16="http://schemas.microsoft.com/office/drawing/2014/main" id="{2291E82B-3EF8-284A-8B6E-688AC422F613}"/>
              </a:ext>
            </a:extLst>
          </p:cNvPr>
          <p:cNvSpPr/>
          <p:nvPr/>
        </p:nvSpPr>
        <p:spPr>
          <a:xfrm>
            <a:off x="703952" y="2559864"/>
            <a:ext cx="1001456" cy="553998"/>
          </a:xfrm>
          <a:prstGeom prst="rect">
            <a:avLst/>
          </a:prstGeom>
        </p:spPr>
        <p:txBody>
          <a:bodyPr wrap="square">
            <a:spAutoFit/>
          </a:bodyPr>
          <a:lstStyle/>
          <a:p>
            <a:pPr algn="ctr"/>
            <a:r>
              <a:rPr lang="da" sz="1000" b="1" dirty="0">
                <a:latin typeface="Arial Narrow" panose="020B0604020202020204" pitchFamily="34" charset="0"/>
                <a:cs typeface="Arial Narrow" panose="020B0604020202020204" pitchFamily="34" charset="0"/>
              </a:rPr>
              <a:t>Action</a:t>
            </a:r>
          </a:p>
          <a:p>
            <a:pPr algn="ctr"/>
            <a:r>
              <a:rPr lang="da" sz="1000" dirty="0">
                <a:latin typeface="Arial Narrow" panose="020B0604020202020204" pitchFamily="34" charset="0"/>
                <a:cs typeface="Arial Narrow" panose="020B0604020202020204" pitchFamily="34" charset="0"/>
              </a:rPr>
              <a:t>Mål, planlægning</a:t>
            </a:r>
          </a:p>
          <a:p>
            <a:pPr algn="ctr"/>
            <a:r>
              <a:rPr lang="da" sz="1000" dirty="0">
                <a:latin typeface="Arial Narrow" panose="020B0604020202020204" pitchFamily="34" charset="0"/>
                <a:cs typeface="Arial Narrow" panose="020B0604020202020204" pitchFamily="34" charset="0"/>
              </a:rPr>
              <a:t>og uddannelse</a:t>
            </a:r>
          </a:p>
        </p:txBody>
      </p:sp>
    </p:spTree>
    <p:extLst>
      <p:ext uri="{BB962C8B-B14F-4D97-AF65-F5344CB8AC3E}">
        <p14:creationId xmlns:p14="http://schemas.microsoft.com/office/powerpoint/2010/main" val="162606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1280AA-CB75-4649-AFCA-FE20EF5B5A07}"/>
              </a:ext>
            </a:extLst>
          </p:cNvPr>
          <p:cNvSpPr txBox="1">
            <a:spLocks/>
          </p:cNvSpPr>
          <p:nvPr/>
        </p:nvSpPr>
        <p:spPr>
          <a:xfrm>
            <a:off x="478119" y="1593038"/>
            <a:ext cx="2522997" cy="4810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800" b="1" dirty="0">
                <a:latin typeface="Arial Narrow" panose="020B0604020202020204" pitchFamily="34" charset="0"/>
                <a:ea typeface="Helvetica" charset="0"/>
                <a:cs typeface="Arial Narrow" panose="020B0604020202020204" pitchFamily="34" charset="0"/>
              </a:rPr>
              <a:t>SELGER</a:t>
            </a:r>
            <a:endParaRPr lang="sv-SE" sz="800" dirty="0">
              <a:effectLst/>
              <a:latin typeface="Helvetica Neue" panose="02000503000000020004" pitchFamily="2" charset="0"/>
            </a:endParaRPr>
          </a:p>
        </p:txBody>
      </p:sp>
      <p:sp>
        <p:nvSpPr>
          <p:cNvPr id="21" name="Title 1">
            <a:extLst>
              <a:ext uri="{FF2B5EF4-FFF2-40B4-BE49-F238E27FC236}">
                <a16:creationId xmlns:a16="http://schemas.microsoft.com/office/drawing/2014/main" id="{307CC6F2-7AB5-D542-85A3-7014DAC34984}"/>
              </a:ext>
            </a:extLst>
          </p:cNvPr>
          <p:cNvSpPr txBox="1">
            <a:spLocks/>
          </p:cNvSpPr>
          <p:nvPr/>
        </p:nvSpPr>
        <p:spPr>
          <a:xfrm>
            <a:off x="3417886" y="1593038"/>
            <a:ext cx="2522997" cy="34711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800" b="1" dirty="0">
                <a:latin typeface="Arial Narrow" panose="020B0604020202020204" pitchFamily="34" charset="0"/>
                <a:ea typeface="Helvetica" charset="0"/>
                <a:cs typeface="Arial Narrow" panose="020B0604020202020204" pitchFamily="34" charset="0"/>
              </a:rPr>
              <a:t>TEAMLEDER</a:t>
            </a:r>
            <a:endParaRPr lang="sv-SE" sz="1800" b="1" dirty="0">
              <a:latin typeface="Arial Narrow" panose="020B0604020202020204" pitchFamily="34" charset="0"/>
              <a:cs typeface="Arial Narrow" panose="020B0604020202020204" pitchFamily="34" charset="0"/>
            </a:endParaRPr>
          </a:p>
        </p:txBody>
      </p:sp>
      <p:sp>
        <p:nvSpPr>
          <p:cNvPr id="22" name="Title 1">
            <a:extLst>
              <a:ext uri="{FF2B5EF4-FFF2-40B4-BE49-F238E27FC236}">
                <a16:creationId xmlns:a16="http://schemas.microsoft.com/office/drawing/2014/main" id="{E6EA1418-D560-0C43-BE8A-4E58F472A045}"/>
              </a:ext>
            </a:extLst>
          </p:cNvPr>
          <p:cNvSpPr txBox="1">
            <a:spLocks/>
          </p:cNvSpPr>
          <p:nvPr/>
        </p:nvSpPr>
        <p:spPr>
          <a:xfrm>
            <a:off x="6184404" y="1593038"/>
            <a:ext cx="2645127" cy="34711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800" b="1" dirty="0">
                <a:latin typeface="Arial Narrow" panose="020B0604020202020204" pitchFamily="34" charset="0"/>
                <a:cs typeface="Arial Narrow" panose="020B0604020202020204" pitchFamily="34" charset="0"/>
              </a:rPr>
              <a:t>FORRETNINGSUDVIKLER</a:t>
            </a:r>
          </a:p>
        </p:txBody>
      </p:sp>
      <p:sp>
        <p:nvSpPr>
          <p:cNvPr id="23" name="Rubrik 2">
            <a:extLst>
              <a:ext uri="{FF2B5EF4-FFF2-40B4-BE49-F238E27FC236}">
                <a16:creationId xmlns:a16="http://schemas.microsoft.com/office/drawing/2014/main" id="{A828A0F7-C8A1-AA47-84B1-01B557A210DF}"/>
              </a:ext>
            </a:extLst>
          </p:cNvPr>
          <p:cNvSpPr>
            <a:spLocks noGrp="1"/>
          </p:cNvSpPr>
          <p:nvPr>
            <p:ph type="title"/>
          </p:nvPr>
        </p:nvSpPr>
        <p:spPr>
          <a:xfrm>
            <a:off x="512468" y="329630"/>
            <a:ext cx="6831062" cy="602199"/>
          </a:xfrm>
        </p:spPr>
        <p:txBody>
          <a:bodyPr/>
          <a:lstStyle/>
          <a:p>
            <a:r>
              <a:rPr lang="sv-SE" dirty="0" err="1"/>
              <a:t>Forskellige</a:t>
            </a:r>
            <a:r>
              <a:rPr lang="sv-SE" dirty="0"/>
              <a:t> </a:t>
            </a:r>
            <a:r>
              <a:rPr lang="sv-SE" dirty="0" err="1"/>
              <a:t>indkomstveje</a:t>
            </a:r>
            <a:endParaRPr lang="sv-SE" dirty="0"/>
          </a:p>
        </p:txBody>
      </p:sp>
      <p:sp>
        <p:nvSpPr>
          <p:cNvPr id="11" name="Ellips 10">
            <a:extLst>
              <a:ext uri="{FF2B5EF4-FFF2-40B4-BE49-F238E27FC236}">
                <a16:creationId xmlns:a16="http://schemas.microsoft.com/office/drawing/2014/main" id="{B52A470A-3C09-A54C-BCE2-42CDD65809C2}"/>
              </a:ext>
            </a:extLst>
          </p:cNvPr>
          <p:cNvSpPr/>
          <p:nvPr/>
        </p:nvSpPr>
        <p:spPr>
          <a:xfrm>
            <a:off x="464929" y="2053684"/>
            <a:ext cx="2588278" cy="2588278"/>
          </a:xfrm>
          <a:prstGeom prst="ellipse">
            <a:avLst/>
          </a:prstGeom>
          <a:solidFill>
            <a:schemeClr val="tx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9" name="Bildobjekt 8">
            <a:extLst>
              <a:ext uri="{FF2B5EF4-FFF2-40B4-BE49-F238E27FC236}">
                <a16:creationId xmlns:a16="http://schemas.microsoft.com/office/drawing/2014/main" id="{74362092-FD32-3A4A-82F9-2B68E50F5FB9}"/>
              </a:ext>
            </a:extLst>
          </p:cNvPr>
          <p:cNvPicPr>
            <a:picLocks noChangeAspect="1"/>
          </p:cNvPicPr>
          <p:nvPr/>
        </p:nvPicPr>
        <p:blipFill>
          <a:blip r:embed="rId3"/>
          <a:stretch>
            <a:fillRect/>
          </a:stretch>
        </p:blipFill>
        <p:spPr>
          <a:xfrm>
            <a:off x="512468" y="2115977"/>
            <a:ext cx="2588278" cy="2507574"/>
          </a:xfrm>
          <a:prstGeom prst="rect">
            <a:avLst/>
          </a:prstGeom>
          <a:effectLst/>
        </p:spPr>
      </p:pic>
      <p:sp>
        <p:nvSpPr>
          <p:cNvPr id="16" name="Ellips 15">
            <a:extLst>
              <a:ext uri="{FF2B5EF4-FFF2-40B4-BE49-F238E27FC236}">
                <a16:creationId xmlns:a16="http://schemas.microsoft.com/office/drawing/2014/main" id="{B328899F-7E32-064A-B6A5-975297E9FA86}"/>
              </a:ext>
            </a:extLst>
          </p:cNvPr>
          <p:cNvSpPr/>
          <p:nvPr/>
        </p:nvSpPr>
        <p:spPr>
          <a:xfrm>
            <a:off x="3352605" y="2053684"/>
            <a:ext cx="2588278" cy="2588278"/>
          </a:xfrm>
          <a:prstGeom prst="ellipse">
            <a:avLst/>
          </a:prstGeom>
          <a:solidFill>
            <a:schemeClr val="tx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10" name="Bildobjekt 9">
            <a:extLst>
              <a:ext uri="{FF2B5EF4-FFF2-40B4-BE49-F238E27FC236}">
                <a16:creationId xmlns:a16="http://schemas.microsoft.com/office/drawing/2014/main" id="{07D07DD1-FAED-F64D-9E02-9C7E37071387}"/>
              </a:ext>
            </a:extLst>
          </p:cNvPr>
          <p:cNvPicPr>
            <a:picLocks noChangeAspect="1"/>
          </p:cNvPicPr>
          <p:nvPr/>
        </p:nvPicPr>
        <p:blipFill>
          <a:blip r:embed="rId4"/>
          <a:stretch>
            <a:fillRect/>
          </a:stretch>
        </p:blipFill>
        <p:spPr>
          <a:xfrm>
            <a:off x="3308018" y="2080688"/>
            <a:ext cx="2711104" cy="2626571"/>
          </a:xfrm>
          <a:prstGeom prst="ellipse">
            <a:avLst/>
          </a:prstGeom>
          <a:ln>
            <a:noFill/>
          </a:ln>
        </p:spPr>
      </p:pic>
      <p:sp>
        <p:nvSpPr>
          <p:cNvPr id="19" name="Ellips 18">
            <a:extLst>
              <a:ext uri="{FF2B5EF4-FFF2-40B4-BE49-F238E27FC236}">
                <a16:creationId xmlns:a16="http://schemas.microsoft.com/office/drawing/2014/main" id="{1A21E1E8-8EF7-F341-BD95-BB5A5A50277D}"/>
              </a:ext>
            </a:extLst>
          </p:cNvPr>
          <p:cNvSpPr/>
          <p:nvPr/>
        </p:nvSpPr>
        <p:spPr>
          <a:xfrm>
            <a:off x="6184404" y="2053684"/>
            <a:ext cx="2588278" cy="2588278"/>
          </a:xfrm>
          <a:prstGeom prst="ellipse">
            <a:avLst/>
          </a:prstGeom>
          <a:solidFill>
            <a:schemeClr val="tx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20" name="Bildobjekt 19">
            <a:extLst>
              <a:ext uri="{FF2B5EF4-FFF2-40B4-BE49-F238E27FC236}">
                <a16:creationId xmlns:a16="http://schemas.microsoft.com/office/drawing/2014/main" id="{669584EB-B823-6945-A363-126515F08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723" y="2085078"/>
            <a:ext cx="2536066" cy="2536066"/>
          </a:xfrm>
          <a:prstGeom prst="rect">
            <a:avLst/>
          </a:prstGeom>
        </p:spPr>
      </p:pic>
      <p:sp>
        <p:nvSpPr>
          <p:cNvPr id="12" name="Title 1">
            <a:extLst>
              <a:ext uri="{FF2B5EF4-FFF2-40B4-BE49-F238E27FC236}">
                <a16:creationId xmlns:a16="http://schemas.microsoft.com/office/drawing/2014/main" id="{D7A0F81C-2D3C-473F-96BF-45070905F146}"/>
              </a:ext>
            </a:extLst>
          </p:cNvPr>
          <p:cNvSpPr txBox="1">
            <a:spLocks/>
          </p:cNvSpPr>
          <p:nvPr/>
        </p:nvSpPr>
        <p:spPr>
          <a:xfrm>
            <a:off x="3209501" y="785273"/>
            <a:ext cx="2874486" cy="34711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800" b="1" dirty="0">
                <a:latin typeface="Arial Narrow" panose="020B0604020202020204" pitchFamily="34" charset="0"/>
                <a:cs typeface="Arial Narrow" panose="020B0604020202020204" pitchFamily="34" charset="0"/>
              </a:rPr>
              <a:t>FBO</a:t>
            </a:r>
          </a:p>
          <a:p>
            <a:r>
              <a:rPr lang="sv-SE" sz="1800" b="1" dirty="0">
                <a:latin typeface="Arial Narrow" panose="020B0604020202020204" pitchFamily="34" charset="0"/>
                <a:cs typeface="Arial Narrow" panose="020B0604020202020204" pitchFamily="34" charset="0"/>
              </a:rPr>
              <a:t>Forever Business </a:t>
            </a:r>
            <a:r>
              <a:rPr lang="sv-SE" sz="1800" b="1" dirty="0" err="1">
                <a:latin typeface="Arial Narrow" panose="020B0604020202020204" pitchFamily="34" charset="0"/>
                <a:cs typeface="Arial Narrow" panose="020B0604020202020204" pitchFamily="34" charset="0"/>
              </a:rPr>
              <a:t>Owner</a:t>
            </a:r>
            <a:endParaRPr lang="sv-SE" sz="1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6497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7">
            <a:extLst>
              <a:ext uri="{FF2B5EF4-FFF2-40B4-BE49-F238E27FC236}">
                <a16:creationId xmlns:a16="http://schemas.microsoft.com/office/drawing/2014/main" id="{75BBF1AA-6CE6-F542-8DF3-7EF95DDEE92B}"/>
              </a:ext>
            </a:extLst>
          </p:cNvPr>
          <p:cNvSpPr/>
          <p:nvPr/>
        </p:nvSpPr>
        <p:spPr>
          <a:xfrm>
            <a:off x="-2" y="0"/>
            <a:ext cx="9144002"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240030"/>
            <a:ext cx="7292658" cy="848182"/>
          </a:xfrm>
        </p:spPr>
        <p:txBody>
          <a:bodyPr/>
          <a:lstStyle/>
          <a:p>
            <a:r>
              <a:rPr lang="sv-SE" dirty="0" err="1"/>
              <a:t>Tænk</a:t>
            </a:r>
            <a:r>
              <a:rPr lang="sv-SE" dirty="0"/>
              <a:t> i CC</a:t>
            </a:r>
          </a:p>
        </p:txBody>
      </p:sp>
      <p:sp>
        <p:nvSpPr>
          <p:cNvPr id="4" name="Rounded Rectangle 21">
            <a:extLst>
              <a:ext uri="{FF2B5EF4-FFF2-40B4-BE49-F238E27FC236}">
                <a16:creationId xmlns:a16="http://schemas.microsoft.com/office/drawing/2014/main" id="{866DF4EB-B59C-AF41-AC86-DFCC66F322A7}"/>
              </a:ext>
            </a:extLst>
          </p:cNvPr>
          <p:cNvSpPr/>
          <p:nvPr/>
        </p:nvSpPr>
        <p:spPr>
          <a:xfrm>
            <a:off x="431800" y="1472382"/>
            <a:ext cx="4412253" cy="1439434"/>
          </a:xfrm>
          <a:prstGeom prst="roundRect">
            <a:avLst>
              <a:gd name="adj" fmla="val 1064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Pro 55 Roman" panose="020B0604020202020204" pitchFamily="34" charset="0"/>
            </a:endParaRPr>
          </a:p>
        </p:txBody>
      </p:sp>
      <p:pic>
        <p:nvPicPr>
          <p:cNvPr id="5" name="Picture 8">
            <a:extLst>
              <a:ext uri="{FF2B5EF4-FFF2-40B4-BE49-F238E27FC236}">
                <a16:creationId xmlns:a16="http://schemas.microsoft.com/office/drawing/2014/main" id="{14E6866E-D02B-C14F-B5F1-36B9DAD91384}"/>
              </a:ext>
            </a:extLst>
          </p:cNvPr>
          <p:cNvPicPr>
            <a:picLocks noChangeAspect="1"/>
          </p:cNvPicPr>
          <p:nvPr/>
        </p:nvPicPr>
        <p:blipFill rotWithShape="1">
          <a:blip r:embed="rId3"/>
          <a:srcRect l="-1372" t="-8707" r="57937" b="-3263"/>
          <a:stretch/>
        </p:blipFill>
        <p:spPr>
          <a:xfrm>
            <a:off x="604534" y="1585812"/>
            <a:ext cx="1282148" cy="1212574"/>
          </a:xfrm>
          <a:prstGeom prst="rect">
            <a:avLst/>
          </a:prstGeom>
        </p:spPr>
      </p:pic>
      <p:sp>
        <p:nvSpPr>
          <p:cNvPr id="6" name="Title 1">
            <a:extLst>
              <a:ext uri="{FF2B5EF4-FFF2-40B4-BE49-F238E27FC236}">
                <a16:creationId xmlns:a16="http://schemas.microsoft.com/office/drawing/2014/main" id="{DE8644A0-E9EA-F246-B767-586A8D3D7123}"/>
              </a:ext>
            </a:extLst>
          </p:cNvPr>
          <p:cNvSpPr txBox="1">
            <a:spLocks/>
          </p:cNvSpPr>
          <p:nvPr/>
        </p:nvSpPr>
        <p:spPr>
          <a:xfrm>
            <a:off x="3407978" y="1764469"/>
            <a:ext cx="1651379" cy="75274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Arial Narrow" panose="020B0604020202020204" pitchFamily="34" charset="0"/>
                <a:ea typeface="Helvetica" charset="0"/>
                <a:cs typeface="Arial Narrow" panose="020B0604020202020204" pitchFamily="34" charset="0"/>
              </a:rPr>
              <a:t>= CASE CREDIT</a:t>
            </a:r>
          </a:p>
        </p:txBody>
      </p:sp>
      <p:sp>
        <p:nvSpPr>
          <p:cNvPr id="7" name="textruta 6">
            <a:extLst>
              <a:ext uri="{FF2B5EF4-FFF2-40B4-BE49-F238E27FC236}">
                <a16:creationId xmlns:a16="http://schemas.microsoft.com/office/drawing/2014/main" id="{FBA150BF-DA16-5D40-9AA1-13854559C3B0}"/>
              </a:ext>
            </a:extLst>
          </p:cNvPr>
          <p:cNvSpPr txBox="1"/>
          <p:nvPr/>
        </p:nvSpPr>
        <p:spPr>
          <a:xfrm>
            <a:off x="1863779" y="1598057"/>
            <a:ext cx="1936333" cy="1200329"/>
          </a:xfrm>
          <a:prstGeom prst="rect">
            <a:avLst/>
          </a:prstGeom>
          <a:noFill/>
        </p:spPr>
        <p:txBody>
          <a:bodyPr wrap="square" rtlCol="0">
            <a:spAutoFit/>
          </a:bodyPr>
          <a:lstStyle/>
          <a:p>
            <a:r>
              <a:rPr lang="sv-SE" sz="2400" b="1" dirty="0">
                <a:solidFill>
                  <a:schemeClr val="bg1"/>
                </a:solidFill>
                <a:latin typeface="Arial Narrow" panose="020B0604020202020204" pitchFamily="34" charset="0"/>
                <a:ea typeface="Helvetica" charset="0"/>
                <a:cs typeface="Arial Narrow" panose="020B0604020202020204" pitchFamily="34" charset="0"/>
              </a:rPr>
              <a:t>FOREVERS GLOBALE VALUTA</a:t>
            </a:r>
            <a:endParaRPr lang="sv-SE" b="1" dirty="0">
              <a:latin typeface="Arial Narrow" panose="020B0604020202020204" pitchFamily="34" charset="0"/>
              <a:cs typeface="Arial Narrow" panose="020B0604020202020204" pitchFamily="34" charset="0"/>
            </a:endParaRPr>
          </a:p>
        </p:txBody>
      </p:sp>
      <p:sp>
        <p:nvSpPr>
          <p:cNvPr id="8" name="Title 1">
            <a:extLst>
              <a:ext uri="{FF2B5EF4-FFF2-40B4-BE49-F238E27FC236}">
                <a16:creationId xmlns:a16="http://schemas.microsoft.com/office/drawing/2014/main" id="{5BD166F5-01E9-9A49-AD47-FDD507D2EA1D}"/>
              </a:ext>
            </a:extLst>
          </p:cNvPr>
          <p:cNvSpPr txBox="1">
            <a:spLocks/>
          </p:cNvSpPr>
          <p:nvPr/>
        </p:nvSpPr>
        <p:spPr>
          <a:xfrm>
            <a:off x="5683611" y="1684864"/>
            <a:ext cx="3604065" cy="10144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00"/>
              </a:spcAft>
            </a:pPr>
            <a:r>
              <a:rPr lang="en-US" sz="2400" b="1" dirty="0">
                <a:latin typeface="Arial Narrow" panose="020B0604020202020204" pitchFamily="34" charset="0"/>
                <a:ea typeface="Helvetica" charset="0"/>
                <a:cs typeface="Arial Narrow" panose="020B0604020202020204" pitchFamily="34" charset="0"/>
              </a:rPr>
              <a:t>Case Credits (CC)</a:t>
            </a:r>
            <a:br>
              <a:rPr lang="en-US" sz="2400" b="1" dirty="0">
                <a:latin typeface="Arial Narrow" panose="020B0604020202020204" pitchFamily="34" charset="0"/>
                <a:ea typeface="Helvetica" charset="0"/>
                <a:cs typeface="Arial Narrow" panose="020B0604020202020204" pitchFamily="34" charset="0"/>
              </a:rPr>
            </a:br>
            <a:br>
              <a:rPr lang="sv-SE" sz="1800" dirty="0">
                <a:latin typeface="Arial Narrow" panose="020B0604020202020204" pitchFamily="34" charset="0"/>
                <a:ea typeface="Helvetica" charset="0"/>
                <a:cs typeface="Arial Narrow" panose="020B0604020202020204" pitchFamily="34" charset="0"/>
              </a:rPr>
            </a:br>
            <a:r>
              <a:rPr lang="sv-SE" sz="1800" i="1" dirty="0">
                <a:latin typeface="Arial Narrow" panose="020B0604020202020204" pitchFamily="34" charset="0"/>
                <a:cs typeface="Arial Narrow" panose="020B0604020202020204" pitchFamily="34" charset="0"/>
              </a:rPr>
              <a:t>Et globalt </a:t>
            </a:r>
            <a:r>
              <a:rPr lang="sv-SE" sz="1800" i="1" dirty="0" err="1">
                <a:latin typeface="Arial Narrow" panose="020B0604020202020204" pitchFamily="34" charset="0"/>
                <a:cs typeface="Arial Narrow" panose="020B0604020202020204" pitchFamily="34" charset="0"/>
              </a:rPr>
              <a:t>pointsystem</a:t>
            </a:r>
            <a:r>
              <a:rPr lang="sv-SE" sz="1800" i="1" dirty="0">
                <a:latin typeface="Arial Narrow" panose="020B0604020202020204" pitchFamily="34" charset="0"/>
                <a:cs typeface="Arial Narrow" panose="020B0604020202020204" pitchFamily="34" charset="0"/>
              </a:rPr>
              <a:t> </a:t>
            </a:r>
            <a:br>
              <a:rPr lang="sv-SE" sz="1800" i="1" dirty="0">
                <a:latin typeface="Arial Narrow" panose="020B0604020202020204" pitchFamily="34" charset="0"/>
                <a:cs typeface="Arial Narrow" panose="020B0604020202020204" pitchFamily="34" charset="0"/>
              </a:rPr>
            </a:br>
            <a:r>
              <a:rPr lang="sv-SE" sz="1800" i="1" dirty="0" err="1">
                <a:latin typeface="Arial Narrow" panose="020B0604020202020204" pitchFamily="34" charset="0"/>
                <a:cs typeface="Arial Narrow" panose="020B0604020202020204" pitchFamily="34" charset="0"/>
              </a:rPr>
              <a:t>tildelt</a:t>
            </a:r>
            <a:r>
              <a:rPr lang="sv-SE" sz="1800" i="1" dirty="0">
                <a:latin typeface="Arial Narrow" panose="020B0604020202020204" pitchFamily="34" charset="0"/>
                <a:cs typeface="Arial Narrow" panose="020B0604020202020204" pitchFamily="34" charset="0"/>
              </a:rPr>
              <a:t> </a:t>
            </a:r>
            <a:r>
              <a:rPr lang="sv-SE" sz="1800" i="1" dirty="0" err="1">
                <a:latin typeface="Arial Narrow" panose="020B0604020202020204" pitchFamily="34" charset="0"/>
                <a:cs typeface="Arial Narrow" panose="020B0604020202020204" pitchFamily="34" charset="0"/>
              </a:rPr>
              <a:t>hvert</a:t>
            </a:r>
            <a:r>
              <a:rPr lang="sv-SE" sz="1800" i="1" dirty="0">
                <a:latin typeface="Arial Narrow" panose="020B0604020202020204" pitchFamily="34" charset="0"/>
                <a:cs typeface="Arial Narrow" panose="020B0604020202020204" pitchFamily="34" charset="0"/>
              </a:rPr>
              <a:t> produkt</a:t>
            </a:r>
            <a:r>
              <a:rPr lang="sv-SE" sz="1800" i="1" dirty="0">
                <a:latin typeface="Arial Narrow" panose="020B0604020202020204" pitchFamily="34" charset="0"/>
                <a:ea typeface="Helvetica" charset="0"/>
                <a:cs typeface="Arial Narrow" panose="020B0604020202020204" pitchFamily="34" charset="0"/>
              </a:rPr>
              <a:t>.</a:t>
            </a:r>
          </a:p>
        </p:txBody>
      </p:sp>
      <p:sp>
        <p:nvSpPr>
          <p:cNvPr id="10" name="Rektangel 9">
            <a:extLst>
              <a:ext uri="{FF2B5EF4-FFF2-40B4-BE49-F238E27FC236}">
                <a16:creationId xmlns:a16="http://schemas.microsoft.com/office/drawing/2014/main" id="{C5A83D74-D67B-F149-9936-89C64119ABA4}"/>
              </a:ext>
            </a:extLst>
          </p:cNvPr>
          <p:cNvSpPr/>
          <p:nvPr/>
        </p:nvSpPr>
        <p:spPr>
          <a:xfrm>
            <a:off x="430751" y="3791203"/>
            <a:ext cx="6167110" cy="334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1" name="Ellips 10">
            <a:extLst>
              <a:ext uri="{FF2B5EF4-FFF2-40B4-BE49-F238E27FC236}">
                <a16:creationId xmlns:a16="http://schemas.microsoft.com/office/drawing/2014/main" id="{DB6DF4EF-10C0-FD48-8355-C15973FCCC7B}"/>
              </a:ext>
            </a:extLst>
          </p:cNvPr>
          <p:cNvSpPr/>
          <p:nvPr/>
        </p:nvSpPr>
        <p:spPr>
          <a:xfrm>
            <a:off x="2833387" y="3449990"/>
            <a:ext cx="1014470" cy="100298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bIns="72000" rtlCol="0" anchor="ctr" anchorCtr="1"/>
          <a:lstStyle/>
          <a:p>
            <a:pPr algn="ctr"/>
            <a:r>
              <a:rPr lang="sv-SE" sz="1200" b="1" dirty="0">
                <a:solidFill>
                  <a:schemeClr val="tx1"/>
                </a:solidFill>
                <a:latin typeface="Arial Narrow" panose="020B0604020202020204" pitchFamily="34" charset="0"/>
                <a:ea typeface="Helvetica" charset="0"/>
                <a:cs typeface="Arial Narrow" panose="020B0604020202020204" pitchFamily="34" charset="0"/>
              </a:rPr>
              <a:t>BRUG</a:t>
            </a:r>
          </a:p>
        </p:txBody>
      </p:sp>
      <p:sp>
        <p:nvSpPr>
          <p:cNvPr id="12" name="Ellips 11">
            <a:extLst>
              <a:ext uri="{FF2B5EF4-FFF2-40B4-BE49-F238E27FC236}">
                <a16:creationId xmlns:a16="http://schemas.microsoft.com/office/drawing/2014/main" id="{170C4FB3-D734-484C-8F30-2F4661F0B4BA}"/>
              </a:ext>
            </a:extLst>
          </p:cNvPr>
          <p:cNvSpPr/>
          <p:nvPr/>
        </p:nvSpPr>
        <p:spPr>
          <a:xfrm>
            <a:off x="4425656" y="3449990"/>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4" name="Ellips 13">
            <a:extLst>
              <a:ext uri="{FF2B5EF4-FFF2-40B4-BE49-F238E27FC236}">
                <a16:creationId xmlns:a16="http://schemas.microsoft.com/office/drawing/2014/main" id="{1E851B21-315F-7046-843C-7B7778722DF3}"/>
              </a:ext>
            </a:extLst>
          </p:cNvPr>
          <p:cNvSpPr/>
          <p:nvPr/>
        </p:nvSpPr>
        <p:spPr>
          <a:xfrm>
            <a:off x="6017925" y="3456509"/>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6" name="Title 1">
            <a:extLst>
              <a:ext uri="{FF2B5EF4-FFF2-40B4-BE49-F238E27FC236}">
                <a16:creationId xmlns:a16="http://schemas.microsoft.com/office/drawing/2014/main" id="{429970AE-43DC-AF4D-AD16-87BEF7BCE927}"/>
              </a:ext>
            </a:extLst>
          </p:cNvPr>
          <p:cNvSpPr txBox="1">
            <a:spLocks/>
          </p:cNvSpPr>
          <p:nvPr/>
        </p:nvSpPr>
        <p:spPr>
          <a:xfrm>
            <a:off x="464100" y="3783322"/>
            <a:ext cx="2921090" cy="30493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v-SE" sz="2000" b="1" dirty="0">
                <a:solidFill>
                  <a:schemeClr val="bg1"/>
                </a:solidFill>
                <a:latin typeface="Arial Narrow" panose="020B0604020202020204" pitchFamily="34" charset="0"/>
                <a:ea typeface="Helvetica" charset="0"/>
                <a:cs typeface="Arial Narrow" panose="020B0604020202020204" pitchFamily="34" charset="0"/>
              </a:rPr>
              <a:t>4 CC-aktiv – </a:t>
            </a:r>
            <a:r>
              <a:rPr lang="sv-SE" sz="2000" b="1" dirty="0" err="1">
                <a:solidFill>
                  <a:schemeClr val="bg1"/>
                </a:solidFill>
                <a:latin typeface="Arial Narrow" panose="020B0604020202020204" pitchFamily="34" charset="0"/>
                <a:ea typeface="Helvetica" charset="0"/>
                <a:cs typeface="Arial Narrow" panose="020B0604020202020204" pitchFamily="34" charset="0"/>
              </a:rPr>
              <a:t>hvordan</a:t>
            </a:r>
            <a:r>
              <a:rPr lang="sv-SE" sz="2000" b="1" dirty="0">
                <a:solidFill>
                  <a:schemeClr val="bg1"/>
                </a:solidFill>
                <a:latin typeface="Arial Narrow" panose="020B0604020202020204" pitchFamily="34" charset="0"/>
                <a:ea typeface="Helvetica" charset="0"/>
                <a:cs typeface="Arial Narrow" panose="020B0604020202020204" pitchFamily="34" charset="0"/>
              </a:rPr>
              <a:t>?</a:t>
            </a:r>
          </a:p>
        </p:txBody>
      </p:sp>
      <p:sp>
        <p:nvSpPr>
          <p:cNvPr id="17" name="Kors 16">
            <a:extLst>
              <a:ext uri="{FF2B5EF4-FFF2-40B4-BE49-F238E27FC236}">
                <a16:creationId xmlns:a16="http://schemas.microsoft.com/office/drawing/2014/main" id="{A9FF56DF-896E-1440-9BCF-77EC1662CBE7}"/>
              </a:ext>
            </a:extLst>
          </p:cNvPr>
          <p:cNvSpPr/>
          <p:nvPr/>
        </p:nvSpPr>
        <p:spPr>
          <a:xfrm>
            <a:off x="4043926" y="3852591"/>
            <a:ext cx="185660" cy="18566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8" name="Kors 17">
            <a:extLst>
              <a:ext uri="{FF2B5EF4-FFF2-40B4-BE49-F238E27FC236}">
                <a16:creationId xmlns:a16="http://schemas.microsoft.com/office/drawing/2014/main" id="{EAFAB549-0FFF-C343-BF03-D8914E6C2D5F}"/>
              </a:ext>
            </a:extLst>
          </p:cNvPr>
          <p:cNvSpPr/>
          <p:nvPr/>
        </p:nvSpPr>
        <p:spPr>
          <a:xfrm>
            <a:off x="5636195" y="3871605"/>
            <a:ext cx="185660" cy="18566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21" name="Title 1">
            <a:extLst>
              <a:ext uri="{FF2B5EF4-FFF2-40B4-BE49-F238E27FC236}">
                <a16:creationId xmlns:a16="http://schemas.microsoft.com/office/drawing/2014/main" id="{34464D8E-6186-DD4C-8809-E68DF7F6149C}"/>
              </a:ext>
            </a:extLst>
          </p:cNvPr>
          <p:cNvSpPr txBox="1">
            <a:spLocks/>
          </p:cNvSpPr>
          <p:nvPr/>
        </p:nvSpPr>
        <p:spPr>
          <a:xfrm>
            <a:off x="6026982" y="3857064"/>
            <a:ext cx="1014470" cy="304939"/>
          </a:xfrm>
          <a:prstGeom prst="rect">
            <a:avLst/>
          </a:prstGeom>
        </p:spPr>
        <p:txBody>
          <a:bodyPr vert="horz" lIns="91440" tIns="45720" rIns="91440" bIns="72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1" dirty="0">
                <a:latin typeface="Arial Narrow" panose="020B0604020202020204" pitchFamily="34" charset="0"/>
                <a:cs typeface="Arial Narrow" panose="020B0604020202020204" pitchFamily="34" charset="0"/>
              </a:rPr>
              <a:t>REKRUTTÉR</a:t>
            </a:r>
            <a:endParaRPr lang="sv-SE" sz="1200" b="1" dirty="0">
              <a:latin typeface="Arial Narrow" panose="020B0604020202020204" pitchFamily="34" charset="0"/>
              <a:cs typeface="Arial Narrow" panose="020B0604020202020204" pitchFamily="34" charset="0"/>
            </a:endParaRPr>
          </a:p>
        </p:txBody>
      </p:sp>
      <p:sp>
        <p:nvSpPr>
          <p:cNvPr id="22" name="Title 1">
            <a:extLst>
              <a:ext uri="{FF2B5EF4-FFF2-40B4-BE49-F238E27FC236}">
                <a16:creationId xmlns:a16="http://schemas.microsoft.com/office/drawing/2014/main" id="{451EE052-3DBB-7D4B-815B-89121F4F4BF0}"/>
              </a:ext>
            </a:extLst>
          </p:cNvPr>
          <p:cNvSpPr txBox="1">
            <a:spLocks/>
          </p:cNvSpPr>
          <p:nvPr/>
        </p:nvSpPr>
        <p:spPr>
          <a:xfrm>
            <a:off x="4420363" y="3836232"/>
            <a:ext cx="1014470" cy="304939"/>
          </a:xfrm>
          <a:prstGeom prst="rect">
            <a:avLst/>
          </a:prstGeom>
        </p:spPr>
        <p:txBody>
          <a:bodyPr vert="horz" lIns="108000" tIns="45720" rIns="91440" bIns="72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1" dirty="0">
                <a:latin typeface="Arial Narrow" panose="020B0604020202020204" pitchFamily="34" charset="0"/>
                <a:cs typeface="Arial Narrow" panose="020B0604020202020204" pitchFamily="34" charset="0"/>
              </a:rPr>
              <a:t>SÆLG</a:t>
            </a:r>
            <a:endParaRPr lang="sv-SE" sz="1200" b="1" dirty="0">
              <a:latin typeface="Arial Narrow" panose="020B0604020202020204" pitchFamily="34" charset="0"/>
              <a:cs typeface="Arial Narrow" panose="020B0604020202020204" pitchFamily="34" charset="0"/>
            </a:endParaRPr>
          </a:p>
        </p:txBody>
      </p:sp>
      <p:pic>
        <p:nvPicPr>
          <p:cNvPr id="25" name="Picture 7">
            <a:extLst>
              <a:ext uri="{FF2B5EF4-FFF2-40B4-BE49-F238E27FC236}">
                <a16:creationId xmlns:a16="http://schemas.microsoft.com/office/drawing/2014/main" id="{96E1F41E-C1CC-E74C-9A84-87795DE83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Tree>
    <p:extLst>
      <p:ext uri="{BB962C8B-B14F-4D97-AF65-F5344CB8AC3E}">
        <p14:creationId xmlns:p14="http://schemas.microsoft.com/office/powerpoint/2010/main" val="171252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240030"/>
            <a:ext cx="7292658" cy="848182"/>
          </a:xfrm>
        </p:spPr>
        <p:txBody>
          <a:bodyPr/>
          <a:lstStyle/>
          <a:p>
            <a:r>
              <a:rPr lang="sv-SE" dirty="0"/>
              <a:t>Markedsplanen</a:t>
            </a:r>
          </a:p>
        </p:txBody>
      </p:sp>
      <p:pic>
        <p:nvPicPr>
          <p:cNvPr id="5" name="Bildobjekt 4">
            <a:extLst>
              <a:ext uri="{FF2B5EF4-FFF2-40B4-BE49-F238E27FC236}">
                <a16:creationId xmlns:a16="http://schemas.microsoft.com/office/drawing/2014/main" id="{595B6B63-EE6B-5F41-A1DB-066C91477FA7}"/>
              </a:ext>
            </a:extLst>
          </p:cNvPr>
          <p:cNvPicPr>
            <a:picLocks noChangeAspect="1"/>
          </p:cNvPicPr>
          <p:nvPr/>
        </p:nvPicPr>
        <p:blipFill>
          <a:blip r:embed="rId3"/>
          <a:srcRect/>
          <a:stretch/>
        </p:blipFill>
        <p:spPr>
          <a:xfrm>
            <a:off x="298890" y="1303140"/>
            <a:ext cx="8360242" cy="3133984"/>
          </a:xfrm>
          <a:prstGeom prst="rect">
            <a:avLst/>
          </a:prstGeom>
        </p:spPr>
      </p:pic>
      <p:pic>
        <p:nvPicPr>
          <p:cNvPr id="25" name="Picture 7">
            <a:extLst>
              <a:ext uri="{FF2B5EF4-FFF2-40B4-BE49-F238E27FC236}">
                <a16:creationId xmlns:a16="http://schemas.microsoft.com/office/drawing/2014/main" id="{96E1F41E-C1CC-E74C-9A84-87795DE83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Tree>
    <p:extLst>
      <p:ext uri="{BB962C8B-B14F-4D97-AF65-F5344CB8AC3E}">
        <p14:creationId xmlns:p14="http://schemas.microsoft.com/office/powerpoint/2010/main" val="23883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inomhus, sitter, bord&#10;&#10;&#10;&#10;Automatiskt genererad beskrivning">
            <a:extLst>
              <a:ext uri="{FF2B5EF4-FFF2-40B4-BE49-F238E27FC236}">
                <a16:creationId xmlns:a16="http://schemas.microsoft.com/office/drawing/2014/main" id="{DAF9F122-5152-974A-B625-FF9A8BABF546}"/>
              </a:ext>
            </a:extLst>
          </p:cNvPr>
          <p:cNvPicPr>
            <a:picLocks noChangeAspect="1"/>
          </p:cNvPicPr>
          <p:nvPr/>
        </p:nvPicPr>
        <p:blipFill rotWithShape="1">
          <a:blip r:embed="rId3"/>
          <a:srcRect r="33630"/>
          <a:stretch/>
        </p:blipFill>
        <p:spPr>
          <a:xfrm>
            <a:off x="-10909" y="0"/>
            <a:ext cx="4582909" cy="5178780"/>
          </a:xfrm>
          <a:prstGeom prst="rect">
            <a:avLst/>
          </a:prstGeom>
        </p:spPr>
      </p:pic>
      <p:sp>
        <p:nvSpPr>
          <p:cNvPr id="24" name="Rectangle 7">
            <a:extLst>
              <a:ext uri="{FF2B5EF4-FFF2-40B4-BE49-F238E27FC236}">
                <a16:creationId xmlns:a16="http://schemas.microsoft.com/office/drawing/2014/main" id="{75BBF1AA-6CE6-F542-8DF3-7EF95DDEE92B}"/>
              </a:ext>
            </a:extLst>
          </p:cNvPr>
          <p:cNvSpPr/>
          <p:nvPr/>
        </p:nvSpPr>
        <p:spPr>
          <a:xfrm>
            <a:off x="4561091" y="0"/>
            <a:ext cx="4582909"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4962328" y="286726"/>
            <a:ext cx="4304949" cy="848182"/>
          </a:xfrm>
        </p:spPr>
        <p:txBody>
          <a:bodyPr/>
          <a:lstStyle/>
          <a:p>
            <a:r>
              <a:rPr lang="sv-SE" sz="2800" dirty="0"/>
              <a:t>Sådan </a:t>
            </a:r>
            <a:r>
              <a:rPr lang="sv-SE" sz="2800" dirty="0" err="1"/>
              <a:t>tjener</a:t>
            </a:r>
            <a:r>
              <a:rPr lang="sv-SE" sz="2800" dirty="0"/>
              <a:t> du </a:t>
            </a:r>
            <a:r>
              <a:rPr lang="sv-SE" sz="2800" dirty="0" err="1"/>
              <a:t>penge</a:t>
            </a:r>
            <a:endParaRPr lang="sv-SE" sz="2800" dirty="0"/>
          </a:p>
        </p:txBody>
      </p:sp>
      <p:pic>
        <p:nvPicPr>
          <p:cNvPr id="13" name="Picture 7">
            <a:extLst>
              <a:ext uri="{FF2B5EF4-FFF2-40B4-BE49-F238E27FC236}">
                <a16:creationId xmlns:a16="http://schemas.microsoft.com/office/drawing/2014/main" id="{6CA75F5A-E93B-234E-A856-D401E53E8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15" name="Rektangel 14">
            <a:extLst>
              <a:ext uri="{FF2B5EF4-FFF2-40B4-BE49-F238E27FC236}">
                <a16:creationId xmlns:a16="http://schemas.microsoft.com/office/drawing/2014/main" id="{A907A20B-C4F4-974B-8A29-D5D4442E1C31}"/>
              </a:ext>
            </a:extLst>
          </p:cNvPr>
          <p:cNvSpPr/>
          <p:nvPr/>
        </p:nvSpPr>
        <p:spPr>
          <a:xfrm>
            <a:off x="5136353" y="2613378"/>
            <a:ext cx="3680849" cy="334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9" name="Ellips 18">
            <a:extLst>
              <a:ext uri="{FF2B5EF4-FFF2-40B4-BE49-F238E27FC236}">
                <a16:creationId xmlns:a16="http://schemas.microsoft.com/office/drawing/2014/main" id="{F95D349B-FED2-2843-88A1-D31C53B34C1E}"/>
              </a:ext>
            </a:extLst>
          </p:cNvPr>
          <p:cNvSpPr/>
          <p:nvPr/>
        </p:nvSpPr>
        <p:spPr>
          <a:xfrm>
            <a:off x="5072309" y="2250631"/>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sv-SE" sz="1600" b="1" dirty="0">
                <a:solidFill>
                  <a:schemeClr val="tx1"/>
                </a:solidFill>
                <a:latin typeface="Arial Narrow" panose="020B0604020202020204" pitchFamily="34" charset="0"/>
                <a:cs typeface="Arial Narrow" panose="020B0604020202020204" pitchFamily="34" charset="0"/>
              </a:rPr>
              <a:t>KØB</a:t>
            </a:r>
            <a:br>
              <a:rPr lang="sv-SE" sz="2000" b="1" dirty="0">
                <a:solidFill>
                  <a:schemeClr val="tx1"/>
                </a:solidFill>
                <a:latin typeface="Arial Narrow" panose="020B0604020202020204" pitchFamily="34" charset="0"/>
                <a:ea typeface="Helvetica" charset="0"/>
                <a:cs typeface="Arial Narrow" panose="020B0604020202020204" pitchFamily="34" charset="0"/>
              </a:rPr>
            </a:br>
            <a:r>
              <a:rPr lang="sv-SE" sz="900" dirty="0">
                <a:solidFill>
                  <a:schemeClr val="tx1"/>
                </a:solidFill>
                <a:latin typeface="Arial Narrow" panose="020B0604020202020204" pitchFamily="34" charset="0"/>
                <a:cs typeface="Arial Narrow" panose="020B0604020202020204" pitchFamily="34" charset="0"/>
              </a:rPr>
              <a:t>– produkter </a:t>
            </a:r>
            <a:br>
              <a:rPr lang="sv-SE" sz="900" dirty="0">
                <a:solidFill>
                  <a:schemeClr val="tx1"/>
                </a:solidFill>
                <a:latin typeface="Arial Narrow" panose="020B0604020202020204" pitchFamily="34" charset="0"/>
                <a:cs typeface="Arial Narrow" panose="020B0604020202020204" pitchFamily="34" charset="0"/>
              </a:rPr>
            </a:br>
            <a:r>
              <a:rPr lang="sv-SE" sz="900" dirty="0">
                <a:solidFill>
                  <a:schemeClr val="tx1"/>
                </a:solidFill>
                <a:latin typeface="Arial Narrow" panose="020B0604020202020204" pitchFamily="34" charset="0"/>
                <a:cs typeface="Arial Narrow" panose="020B0604020202020204" pitchFamily="34" charset="0"/>
              </a:rPr>
              <a:t>med </a:t>
            </a:r>
            <a:r>
              <a:rPr lang="sv-SE" sz="900" dirty="0" err="1">
                <a:solidFill>
                  <a:schemeClr val="tx1"/>
                </a:solidFill>
                <a:latin typeface="Arial Narrow" panose="020B0604020202020204" pitchFamily="34" charset="0"/>
                <a:cs typeface="Arial Narrow" panose="020B0604020202020204" pitchFamily="34" charset="0"/>
              </a:rPr>
              <a:t>rabat</a:t>
            </a:r>
            <a:endParaRPr lang="sv-SE" sz="900" dirty="0">
              <a:solidFill>
                <a:schemeClr val="tx1"/>
              </a:solidFill>
              <a:latin typeface="Arial Narrow" panose="020B0604020202020204" pitchFamily="34" charset="0"/>
              <a:cs typeface="Arial Narrow" panose="020B0604020202020204" pitchFamily="34" charset="0"/>
            </a:endParaRPr>
          </a:p>
        </p:txBody>
      </p:sp>
      <p:sp>
        <p:nvSpPr>
          <p:cNvPr id="20" name="Ellips 19">
            <a:extLst>
              <a:ext uri="{FF2B5EF4-FFF2-40B4-BE49-F238E27FC236}">
                <a16:creationId xmlns:a16="http://schemas.microsoft.com/office/drawing/2014/main" id="{E4761E16-AE46-684D-AE94-FD7AE1EB3558}"/>
              </a:ext>
            </a:extLst>
          </p:cNvPr>
          <p:cNvSpPr/>
          <p:nvPr/>
        </p:nvSpPr>
        <p:spPr>
          <a:xfrm>
            <a:off x="6447097" y="2257150"/>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sv-SE" sz="1600" b="1" dirty="0">
                <a:solidFill>
                  <a:schemeClr val="tx1"/>
                </a:solidFill>
                <a:latin typeface="Arial Narrow" panose="020B0604020202020204" pitchFamily="34" charset="0"/>
                <a:cs typeface="Arial Narrow" panose="020B0604020202020204" pitchFamily="34" charset="0"/>
              </a:rPr>
              <a:t>SÆLG</a:t>
            </a:r>
            <a:br>
              <a:rPr lang="sv-SE" sz="1600" b="1" dirty="0">
                <a:solidFill>
                  <a:schemeClr val="tx1"/>
                </a:solidFill>
                <a:latin typeface="Arial Narrow" panose="020B0604020202020204" pitchFamily="34" charset="0"/>
                <a:cs typeface="Arial Narrow" panose="020B0604020202020204" pitchFamily="34" charset="0"/>
              </a:rPr>
            </a:br>
            <a:r>
              <a:rPr lang="sv-SE" sz="900" dirty="0">
                <a:solidFill>
                  <a:schemeClr val="tx1"/>
                </a:solidFill>
                <a:latin typeface="Arial Narrow" panose="020B0604020202020204" pitchFamily="34" charset="0"/>
                <a:cs typeface="Arial Narrow" panose="020B0604020202020204" pitchFamily="34" charset="0"/>
              </a:rPr>
              <a:t>– </a:t>
            </a:r>
            <a:r>
              <a:rPr lang="sv-SE" sz="900" dirty="0" err="1">
                <a:solidFill>
                  <a:schemeClr val="tx1"/>
                </a:solidFill>
                <a:latin typeface="Arial Narrow" panose="020B0604020202020204" pitchFamily="34" charset="0"/>
                <a:cs typeface="Arial Narrow" panose="020B0604020202020204" pitchFamily="34" charset="0"/>
              </a:rPr>
              <a:t>til</a:t>
            </a:r>
            <a:r>
              <a:rPr lang="sv-SE" sz="900" dirty="0">
                <a:solidFill>
                  <a:schemeClr val="tx1"/>
                </a:solidFill>
                <a:latin typeface="Arial Narrow" panose="020B0604020202020204" pitchFamily="34" charset="0"/>
                <a:cs typeface="Arial Narrow" panose="020B0604020202020204" pitchFamily="34" charset="0"/>
              </a:rPr>
              <a:t> kunder</a:t>
            </a:r>
            <a:br>
              <a:rPr lang="sv-SE" sz="900" dirty="0">
                <a:solidFill>
                  <a:schemeClr val="tx1"/>
                </a:solidFill>
                <a:latin typeface="Arial Narrow" panose="020B0604020202020204" pitchFamily="34" charset="0"/>
                <a:cs typeface="Arial Narrow" panose="020B0604020202020204" pitchFamily="34" charset="0"/>
              </a:rPr>
            </a:br>
            <a:endParaRPr lang="sv-SE" sz="900" dirty="0">
              <a:solidFill>
                <a:schemeClr val="tx1"/>
              </a:solidFill>
              <a:latin typeface="Arial Narrow" panose="020B0604020202020204" pitchFamily="34" charset="0"/>
              <a:cs typeface="Arial Narrow" panose="020B0604020202020204" pitchFamily="34" charset="0"/>
            </a:endParaRPr>
          </a:p>
        </p:txBody>
      </p:sp>
      <p:sp>
        <p:nvSpPr>
          <p:cNvPr id="21" name="Kors 20">
            <a:extLst>
              <a:ext uri="{FF2B5EF4-FFF2-40B4-BE49-F238E27FC236}">
                <a16:creationId xmlns:a16="http://schemas.microsoft.com/office/drawing/2014/main" id="{F631E876-553E-234D-9D75-F82A9F6B7AB9}"/>
              </a:ext>
            </a:extLst>
          </p:cNvPr>
          <p:cNvSpPr/>
          <p:nvPr/>
        </p:nvSpPr>
        <p:spPr>
          <a:xfrm>
            <a:off x="6174108" y="2674766"/>
            <a:ext cx="185660" cy="18566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22" name="Kors 21">
            <a:extLst>
              <a:ext uri="{FF2B5EF4-FFF2-40B4-BE49-F238E27FC236}">
                <a16:creationId xmlns:a16="http://schemas.microsoft.com/office/drawing/2014/main" id="{E3BAE1A6-0282-1645-972F-8281045E882E}"/>
              </a:ext>
            </a:extLst>
          </p:cNvPr>
          <p:cNvSpPr/>
          <p:nvPr/>
        </p:nvSpPr>
        <p:spPr>
          <a:xfrm>
            <a:off x="7548896" y="2693780"/>
            <a:ext cx="185660" cy="18566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1" name="Ellips 10" title="REGISTRERA&#10;">
            <a:extLst>
              <a:ext uri="{FF2B5EF4-FFF2-40B4-BE49-F238E27FC236}">
                <a16:creationId xmlns:a16="http://schemas.microsoft.com/office/drawing/2014/main" id="{DB6DF4EF-10C0-FD48-8355-C15973FCCC7B}"/>
              </a:ext>
            </a:extLst>
          </p:cNvPr>
          <p:cNvSpPr/>
          <p:nvPr/>
        </p:nvSpPr>
        <p:spPr>
          <a:xfrm>
            <a:off x="7821885" y="2257150"/>
            <a:ext cx="1014470" cy="1014470"/>
          </a:xfrm>
          <a:prstGeom prst="ellipse">
            <a:avLst/>
          </a:prstGeom>
          <a:solidFill>
            <a:schemeClr val="bg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bIns="0" rtlCol="0" anchor="ctr"/>
          <a:lstStyle/>
          <a:p>
            <a:pPr algn="ctr"/>
            <a:r>
              <a:rPr lang="sv-SE" sz="1100" b="1" dirty="0">
                <a:solidFill>
                  <a:schemeClr val="tx1"/>
                </a:solidFill>
                <a:latin typeface="Arial Narrow" panose="020B0604020202020204" pitchFamily="34" charset="0"/>
                <a:ea typeface="Helvetica" charset="0"/>
                <a:cs typeface="Arial Narrow" panose="020B0604020202020204" pitchFamily="34" charset="0"/>
              </a:rPr>
              <a:t> </a:t>
            </a:r>
            <a:r>
              <a:rPr lang="sv-SE" sz="1100" b="1" dirty="0">
                <a:solidFill>
                  <a:schemeClr val="tx1"/>
                </a:solidFill>
                <a:latin typeface="Arial Narrow" panose="020B0604020202020204" pitchFamily="34" charset="0"/>
                <a:cs typeface="Arial Narrow" panose="020B0604020202020204" pitchFamily="34" charset="0"/>
              </a:rPr>
              <a:t>REGISTRÉR</a:t>
            </a:r>
            <a:br>
              <a:rPr lang="sv-SE" sz="1100" b="1" dirty="0">
                <a:solidFill>
                  <a:schemeClr val="tx1"/>
                </a:solidFill>
                <a:latin typeface="Arial Narrow" panose="020B0604020202020204" pitchFamily="34" charset="0"/>
                <a:ea typeface="Helvetica" charset="0"/>
                <a:cs typeface="Arial Narrow" panose="020B0604020202020204" pitchFamily="34" charset="0"/>
              </a:rPr>
            </a:br>
            <a:r>
              <a:rPr lang="sv-SE" sz="900" dirty="0">
                <a:solidFill>
                  <a:schemeClr val="tx1"/>
                </a:solidFill>
                <a:latin typeface="Arial Narrow" panose="020B0604020202020204" pitchFamily="34" charset="0"/>
                <a:cs typeface="Arial Narrow" panose="020B0604020202020204" pitchFamily="34" charset="0"/>
              </a:rPr>
              <a:t>– nye </a:t>
            </a:r>
            <a:r>
              <a:rPr lang="sv-SE" sz="900" dirty="0" err="1">
                <a:solidFill>
                  <a:schemeClr val="tx1"/>
                </a:solidFill>
                <a:latin typeface="Arial Narrow" panose="020B0604020202020204" pitchFamily="34" charset="0"/>
                <a:cs typeface="Arial Narrow" panose="020B0604020202020204" pitchFamily="34" charset="0"/>
              </a:rPr>
              <a:t>FBOs</a:t>
            </a:r>
            <a:endParaRPr lang="sv-SE" sz="900" dirty="0">
              <a:solidFill>
                <a:schemeClr val="tx1"/>
              </a:solidFill>
              <a:latin typeface="Arial Narrow" panose="020B0604020202020204" pitchFamily="34" charset="0"/>
              <a:ea typeface="Helvetica" charset="0"/>
              <a:cs typeface="Arial Narrow" panose="020B0604020202020204" pitchFamily="34" charset="0"/>
            </a:endParaRPr>
          </a:p>
        </p:txBody>
      </p:sp>
      <p:sp>
        <p:nvSpPr>
          <p:cNvPr id="16" name="Title 1">
            <a:extLst>
              <a:ext uri="{FF2B5EF4-FFF2-40B4-BE49-F238E27FC236}">
                <a16:creationId xmlns:a16="http://schemas.microsoft.com/office/drawing/2014/main" id="{1938ED7F-4867-F44C-A4D5-079B414A7767}"/>
              </a:ext>
            </a:extLst>
          </p:cNvPr>
          <p:cNvSpPr txBox="1">
            <a:spLocks/>
          </p:cNvSpPr>
          <p:nvPr/>
        </p:nvSpPr>
        <p:spPr>
          <a:xfrm>
            <a:off x="1806825" y="2139039"/>
            <a:ext cx="2343150" cy="131444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sv-SE" sz="1800" b="1" dirty="0">
                <a:solidFill>
                  <a:srgbClr val="1165AF"/>
                </a:solidFill>
                <a:latin typeface="HelveticaNeueLT Pro 55 Roman" panose="020B0604020202020204" pitchFamily="34" charset="0"/>
              </a:rPr>
            </a:br>
            <a:endParaRPr lang="sv-SE" sz="900" dirty="0">
              <a:latin typeface="Arial Narrow" panose="020B0604020202020204" pitchFamily="34" charset="0"/>
              <a:cs typeface="Arial Narrow" panose="020B0604020202020204" pitchFamily="34" charset="0"/>
            </a:endParaRPr>
          </a:p>
        </p:txBody>
      </p:sp>
      <p:sp>
        <p:nvSpPr>
          <p:cNvPr id="18" name="Title 1">
            <a:extLst>
              <a:ext uri="{FF2B5EF4-FFF2-40B4-BE49-F238E27FC236}">
                <a16:creationId xmlns:a16="http://schemas.microsoft.com/office/drawing/2014/main" id="{5ADADF54-5B91-F945-9818-89A92B8AFFCD}"/>
              </a:ext>
            </a:extLst>
          </p:cNvPr>
          <p:cNvSpPr txBox="1">
            <a:spLocks/>
          </p:cNvSpPr>
          <p:nvPr/>
        </p:nvSpPr>
        <p:spPr>
          <a:xfrm>
            <a:off x="1334001" y="2279935"/>
            <a:ext cx="2326822" cy="127945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sz="9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153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240030"/>
            <a:ext cx="7292658" cy="848182"/>
          </a:xfrm>
        </p:spPr>
        <p:txBody>
          <a:bodyPr/>
          <a:lstStyle/>
          <a:p>
            <a:r>
              <a:rPr lang="sv-SE" dirty="0"/>
              <a:t>Supervisor</a:t>
            </a:r>
          </a:p>
        </p:txBody>
      </p:sp>
      <p:pic>
        <p:nvPicPr>
          <p:cNvPr id="25" name="Picture 7">
            <a:extLst>
              <a:ext uri="{FF2B5EF4-FFF2-40B4-BE49-F238E27FC236}">
                <a16:creationId xmlns:a16="http://schemas.microsoft.com/office/drawing/2014/main" id="{96E1F41E-C1CC-E74C-9A84-87795DE83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20" name="Platshållare för innehåll 3">
            <a:extLst>
              <a:ext uri="{FF2B5EF4-FFF2-40B4-BE49-F238E27FC236}">
                <a16:creationId xmlns:a16="http://schemas.microsoft.com/office/drawing/2014/main" id="{E15FA754-9A10-F04C-A9D0-5AEEF33BFF0C}"/>
              </a:ext>
            </a:extLst>
          </p:cNvPr>
          <p:cNvSpPr txBox="1">
            <a:spLocks/>
          </p:cNvSpPr>
          <p:nvPr/>
        </p:nvSpPr>
        <p:spPr>
          <a:xfrm>
            <a:off x="335548" y="2640862"/>
            <a:ext cx="3989318" cy="1524084"/>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800"/>
              </a:lnSpc>
              <a:spcAft>
                <a:spcPts val="800"/>
              </a:spcAft>
            </a:pPr>
            <a:r>
              <a:rPr lang="en-US" sz="1800" b="1" dirty="0"/>
              <a:t>25 CC </a:t>
            </a:r>
            <a:r>
              <a:rPr lang="da-DK" sz="1800" dirty="0"/>
              <a:t>inden for to på hinanden følgende kalendermåneder</a:t>
            </a:r>
            <a:endParaRPr lang="sv-SE" sz="1800" dirty="0"/>
          </a:p>
          <a:p>
            <a:pPr>
              <a:lnSpc>
                <a:spcPts val="1800"/>
              </a:lnSpc>
              <a:spcAft>
                <a:spcPts val="800"/>
              </a:spcAft>
            </a:pPr>
            <a:r>
              <a:rPr lang="sv-SE" sz="1800" b="1" dirty="0"/>
              <a:t>Cirka 3-5 personer</a:t>
            </a:r>
            <a:r>
              <a:rPr lang="sv-SE" sz="1800" dirty="0"/>
              <a:t> i teamet</a:t>
            </a:r>
          </a:p>
        </p:txBody>
      </p:sp>
      <p:pic>
        <p:nvPicPr>
          <p:cNvPr id="12" name="Bildobjekt 11">
            <a:extLst>
              <a:ext uri="{FF2B5EF4-FFF2-40B4-BE49-F238E27FC236}">
                <a16:creationId xmlns:a16="http://schemas.microsoft.com/office/drawing/2014/main" id="{3C0CCE75-6CCF-7A4C-968B-9DD9FF367BAD}"/>
              </a:ext>
            </a:extLst>
          </p:cNvPr>
          <p:cNvPicPr>
            <a:picLocks noChangeAspect="1"/>
          </p:cNvPicPr>
          <p:nvPr/>
        </p:nvPicPr>
        <p:blipFill>
          <a:blip r:embed="rId4"/>
          <a:srcRect/>
          <a:stretch/>
        </p:blipFill>
        <p:spPr>
          <a:xfrm>
            <a:off x="2606639" y="1197940"/>
            <a:ext cx="5924242" cy="1816100"/>
          </a:xfrm>
          <a:prstGeom prst="rect">
            <a:avLst/>
          </a:prstGeom>
        </p:spPr>
      </p:pic>
      <p:sp>
        <p:nvSpPr>
          <p:cNvPr id="2" name="textruta 1">
            <a:extLst>
              <a:ext uri="{FF2B5EF4-FFF2-40B4-BE49-F238E27FC236}">
                <a16:creationId xmlns:a16="http://schemas.microsoft.com/office/drawing/2014/main" id="{4E5855D0-D7E6-CB40-992E-1EAE0B83770F}"/>
              </a:ext>
            </a:extLst>
          </p:cNvPr>
          <p:cNvSpPr txBox="1"/>
          <p:nvPr/>
        </p:nvSpPr>
        <p:spPr>
          <a:xfrm>
            <a:off x="6666271" y="1700949"/>
            <a:ext cx="457176" cy="369332"/>
          </a:xfrm>
          <a:prstGeom prst="rect">
            <a:avLst/>
          </a:prstGeom>
          <a:noFill/>
        </p:spPr>
        <p:txBody>
          <a:bodyPr wrap="none" rtlCol="0">
            <a:spAutoFit/>
          </a:bodyPr>
          <a:lstStyle/>
          <a:p>
            <a:r>
              <a:rPr lang="sv-SE" sz="1800" b="1" dirty="0">
                <a:latin typeface="Arial Narrow" panose="020B0604020202020204" pitchFamily="34" charset="0"/>
              </a:rPr>
              <a:t>DU</a:t>
            </a:r>
          </a:p>
        </p:txBody>
      </p:sp>
    </p:spTree>
    <p:extLst>
      <p:ext uri="{BB962C8B-B14F-4D97-AF65-F5344CB8AC3E}">
        <p14:creationId xmlns:p14="http://schemas.microsoft.com/office/powerpoint/2010/main" val="55252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16B12CD-C6EF-7346-8399-47263BF33612}"/>
              </a:ext>
            </a:extLst>
          </p:cNvPr>
          <p:cNvPicPr>
            <a:picLocks noChangeAspect="1"/>
          </p:cNvPicPr>
          <p:nvPr/>
        </p:nvPicPr>
        <p:blipFill>
          <a:blip r:embed="rId3"/>
          <a:stretch>
            <a:fillRect/>
          </a:stretch>
        </p:blipFill>
        <p:spPr>
          <a:xfrm>
            <a:off x="2286" y="0"/>
            <a:ext cx="9139428" cy="5143500"/>
          </a:xfrm>
          <a:prstGeom prst="rect">
            <a:avLst/>
          </a:prstGeom>
        </p:spPr>
      </p:pic>
      <p:pic>
        <p:nvPicPr>
          <p:cNvPr id="4" name="Picture 7">
            <a:extLst>
              <a:ext uri="{FF2B5EF4-FFF2-40B4-BE49-F238E27FC236}">
                <a16:creationId xmlns:a16="http://schemas.microsoft.com/office/drawing/2014/main" id="{8CE75BB1-4473-4E4D-ACB7-16D7A36F1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5" name="Rubrik 2">
            <a:extLst>
              <a:ext uri="{FF2B5EF4-FFF2-40B4-BE49-F238E27FC236}">
                <a16:creationId xmlns:a16="http://schemas.microsoft.com/office/drawing/2014/main" id="{AAC9C49E-BC21-6C44-BB11-097D9D96BD2B}"/>
              </a:ext>
            </a:extLst>
          </p:cNvPr>
          <p:cNvSpPr txBox="1">
            <a:spLocks/>
          </p:cNvSpPr>
          <p:nvPr/>
        </p:nvSpPr>
        <p:spPr>
          <a:xfrm>
            <a:off x="335548" y="338806"/>
            <a:ext cx="6831062"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sz="4000" dirty="0" err="1"/>
              <a:t>Hvad</a:t>
            </a:r>
            <a:r>
              <a:rPr lang="sv-SE" sz="4000" dirty="0"/>
              <a:t> er </a:t>
            </a:r>
            <a:r>
              <a:rPr lang="sv-SE" sz="4000" dirty="0" err="1"/>
              <a:t>Forever</a:t>
            </a:r>
            <a:r>
              <a:rPr lang="sv-SE" sz="4000" dirty="0"/>
              <a:t>?</a:t>
            </a:r>
          </a:p>
        </p:txBody>
      </p:sp>
      <p:sp>
        <p:nvSpPr>
          <p:cNvPr id="7" name="Platshållare för innehåll 3">
            <a:extLst>
              <a:ext uri="{FF2B5EF4-FFF2-40B4-BE49-F238E27FC236}">
                <a16:creationId xmlns:a16="http://schemas.microsoft.com/office/drawing/2014/main" id="{EA96B5BC-38A1-5245-8DEF-B96B66CB3AAC}"/>
              </a:ext>
            </a:extLst>
          </p:cNvPr>
          <p:cNvSpPr txBox="1">
            <a:spLocks/>
          </p:cNvSpPr>
          <p:nvPr/>
        </p:nvSpPr>
        <p:spPr>
          <a:xfrm>
            <a:off x="335548" y="1171398"/>
            <a:ext cx="6831061" cy="1331577"/>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b="1" dirty="0" err="1"/>
              <a:t>Familieejet</a:t>
            </a:r>
            <a:r>
              <a:rPr lang="sv-SE" b="1" dirty="0"/>
              <a:t> </a:t>
            </a:r>
          </a:p>
          <a:p>
            <a:r>
              <a:rPr lang="da-DK" dirty="0"/>
              <a:t>Til stede i mere end </a:t>
            </a:r>
            <a:r>
              <a:rPr lang="da-DK" b="1" dirty="0"/>
              <a:t>160 lande </a:t>
            </a:r>
            <a:r>
              <a:rPr lang="sv-SE" b="1" dirty="0"/>
              <a:t>  </a:t>
            </a:r>
          </a:p>
          <a:p>
            <a:r>
              <a:rPr lang="sv-SE" b="1" dirty="0" err="1"/>
              <a:t>Nem</a:t>
            </a:r>
            <a:r>
              <a:rPr lang="sv-SE" b="1"/>
              <a:t> </a:t>
            </a:r>
            <a:r>
              <a:rPr lang="sv-SE"/>
              <a:t>opstart</a:t>
            </a:r>
            <a:r>
              <a:rPr lang="sv-SE" dirty="0"/>
              <a:t>  </a:t>
            </a:r>
          </a:p>
        </p:txBody>
      </p:sp>
    </p:spTree>
    <p:extLst>
      <p:ext uri="{BB962C8B-B14F-4D97-AF65-F5344CB8AC3E}">
        <p14:creationId xmlns:p14="http://schemas.microsoft.com/office/powerpoint/2010/main" val="183201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240030"/>
            <a:ext cx="7292658" cy="848182"/>
          </a:xfrm>
        </p:spPr>
        <p:txBody>
          <a:bodyPr/>
          <a:lstStyle/>
          <a:p>
            <a:r>
              <a:rPr lang="sv-SE" dirty="0"/>
              <a:t>Assistant Manager</a:t>
            </a:r>
          </a:p>
        </p:txBody>
      </p:sp>
      <p:pic>
        <p:nvPicPr>
          <p:cNvPr id="10" name="Bildobjekt 9">
            <a:extLst>
              <a:ext uri="{FF2B5EF4-FFF2-40B4-BE49-F238E27FC236}">
                <a16:creationId xmlns:a16="http://schemas.microsoft.com/office/drawing/2014/main" id="{B93027FB-D3BE-984B-9713-9079D604B640}"/>
              </a:ext>
            </a:extLst>
          </p:cNvPr>
          <p:cNvPicPr>
            <a:picLocks noChangeAspect="1"/>
          </p:cNvPicPr>
          <p:nvPr/>
        </p:nvPicPr>
        <p:blipFill>
          <a:blip r:embed="rId3"/>
          <a:srcRect/>
          <a:stretch/>
        </p:blipFill>
        <p:spPr>
          <a:xfrm>
            <a:off x="2585938" y="448056"/>
            <a:ext cx="6092643" cy="2857500"/>
          </a:xfrm>
          <a:prstGeom prst="rect">
            <a:avLst/>
          </a:prstGeom>
        </p:spPr>
      </p:pic>
      <p:sp>
        <p:nvSpPr>
          <p:cNvPr id="12" name="Platshållare för innehåll 3">
            <a:extLst>
              <a:ext uri="{FF2B5EF4-FFF2-40B4-BE49-F238E27FC236}">
                <a16:creationId xmlns:a16="http://schemas.microsoft.com/office/drawing/2014/main" id="{C9CF5587-100A-8249-8486-7549F7FBDD77}"/>
              </a:ext>
            </a:extLst>
          </p:cNvPr>
          <p:cNvSpPr txBox="1">
            <a:spLocks/>
          </p:cNvSpPr>
          <p:nvPr/>
        </p:nvSpPr>
        <p:spPr>
          <a:xfrm>
            <a:off x="331152" y="2640862"/>
            <a:ext cx="3989318" cy="1524084"/>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800"/>
              </a:lnSpc>
              <a:spcAft>
                <a:spcPts val="800"/>
              </a:spcAft>
            </a:pPr>
            <a:r>
              <a:rPr lang="en-US" sz="1800" b="1" dirty="0"/>
              <a:t>75 CC </a:t>
            </a:r>
            <a:r>
              <a:rPr lang="da-DK" sz="1800" dirty="0"/>
              <a:t>inden for to på hinanden følgende kalendermåneder </a:t>
            </a:r>
            <a:endParaRPr lang="sv-SE" sz="1800" dirty="0"/>
          </a:p>
          <a:p>
            <a:pPr>
              <a:lnSpc>
                <a:spcPts val="1800"/>
              </a:lnSpc>
              <a:spcAft>
                <a:spcPts val="800"/>
              </a:spcAft>
            </a:pPr>
            <a:r>
              <a:rPr lang="sv-SE" sz="1800" b="1" dirty="0"/>
              <a:t>Cirka 10-15 personer</a:t>
            </a:r>
            <a:r>
              <a:rPr lang="sv-SE" sz="1800" dirty="0"/>
              <a:t> i teamet</a:t>
            </a:r>
          </a:p>
        </p:txBody>
      </p:sp>
      <p:sp>
        <p:nvSpPr>
          <p:cNvPr id="5" name="textruta 4">
            <a:extLst>
              <a:ext uri="{FF2B5EF4-FFF2-40B4-BE49-F238E27FC236}">
                <a16:creationId xmlns:a16="http://schemas.microsoft.com/office/drawing/2014/main" id="{52D41A57-69C8-1243-A9F1-6CEC656E508A}"/>
              </a:ext>
            </a:extLst>
          </p:cNvPr>
          <p:cNvSpPr txBox="1"/>
          <p:nvPr/>
        </p:nvSpPr>
        <p:spPr>
          <a:xfrm>
            <a:off x="6666271" y="1700949"/>
            <a:ext cx="457176" cy="369332"/>
          </a:xfrm>
          <a:prstGeom prst="rect">
            <a:avLst/>
          </a:prstGeom>
          <a:noFill/>
        </p:spPr>
        <p:txBody>
          <a:bodyPr wrap="none" rtlCol="0">
            <a:spAutoFit/>
          </a:bodyPr>
          <a:lstStyle/>
          <a:p>
            <a:r>
              <a:rPr lang="sv-SE" sz="1800" b="1" dirty="0">
                <a:latin typeface="Arial Narrow" panose="020B0604020202020204" pitchFamily="34" charset="0"/>
              </a:rPr>
              <a:t>DU</a:t>
            </a:r>
          </a:p>
        </p:txBody>
      </p:sp>
    </p:spTree>
    <p:extLst>
      <p:ext uri="{BB962C8B-B14F-4D97-AF65-F5344CB8AC3E}">
        <p14:creationId xmlns:p14="http://schemas.microsoft.com/office/powerpoint/2010/main" val="189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240030"/>
            <a:ext cx="7292658" cy="848182"/>
          </a:xfrm>
        </p:spPr>
        <p:txBody>
          <a:bodyPr/>
          <a:lstStyle/>
          <a:p>
            <a:r>
              <a:rPr lang="sv-SE" dirty="0"/>
              <a:t>Manager</a:t>
            </a:r>
          </a:p>
        </p:txBody>
      </p:sp>
      <p:sp>
        <p:nvSpPr>
          <p:cNvPr id="20" name="Platshållare för innehåll 3">
            <a:extLst>
              <a:ext uri="{FF2B5EF4-FFF2-40B4-BE49-F238E27FC236}">
                <a16:creationId xmlns:a16="http://schemas.microsoft.com/office/drawing/2014/main" id="{E15FA754-9A10-F04C-A9D0-5AEEF33BFF0C}"/>
              </a:ext>
            </a:extLst>
          </p:cNvPr>
          <p:cNvSpPr txBox="1">
            <a:spLocks/>
          </p:cNvSpPr>
          <p:nvPr/>
        </p:nvSpPr>
        <p:spPr>
          <a:xfrm>
            <a:off x="335548" y="2640862"/>
            <a:ext cx="3989318" cy="1713818"/>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800"/>
              </a:lnSpc>
              <a:spcBef>
                <a:spcPts val="800"/>
              </a:spcBef>
              <a:spcAft>
                <a:spcPts val="800"/>
              </a:spcAft>
            </a:pPr>
            <a:r>
              <a:rPr lang="en-US" sz="1800" b="1" dirty="0"/>
              <a:t>120 CC </a:t>
            </a:r>
            <a:r>
              <a:rPr lang="da-DK" sz="1800" dirty="0"/>
              <a:t>inden for to på hinanden følgende kalendermåneder </a:t>
            </a:r>
            <a:br>
              <a:rPr lang="sv-SE" sz="1800" dirty="0"/>
            </a:br>
            <a:r>
              <a:rPr lang="sv-SE" sz="1800" b="1" i="1" dirty="0"/>
              <a:t>ELLER</a:t>
            </a:r>
            <a:br>
              <a:rPr lang="sv-SE" sz="1800" dirty="0"/>
            </a:br>
            <a:r>
              <a:rPr lang="sv-SE" sz="1800" b="1" dirty="0"/>
              <a:t>150 CC </a:t>
            </a:r>
            <a:r>
              <a:rPr lang="sv-SE" sz="1800" dirty="0" err="1"/>
              <a:t>inden</a:t>
            </a:r>
            <a:r>
              <a:rPr lang="sv-SE" sz="1800" dirty="0"/>
              <a:t> for tre eller </a:t>
            </a:r>
            <a:r>
              <a:rPr lang="sv-SE" sz="1800" dirty="0" err="1"/>
              <a:t>fire</a:t>
            </a:r>
            <a:r>
              <a:rPr lang="sv-SE" sz="1800" dirty="0"/>
              <a:t> på </a:t>
            </a:r>
            <a:r>
              <a:rPr lang="sv-SE" sz="1800" dirty="0" err="1"/>
              <a:t>hinanden</a:t>
            </a:r>
            <a:r>
              <a:rPr lang="sv-SE" sz="1800" dirty="0"/>
              <a:t> </a:t>
            </a:r>
            <a:r>
              <a:rPr lang="sv-SE" sz="1800" dirty="0" err="1"/>
              <a:t>følgende</a:t>
            </a:r>
            <a:r>
              <a:rPr lang="sv-SE" sz="1800" dirty="0"/>
              <a:t> </a:t>
            </a:r>
            <a:r>
              <a:rPr lang="sv-SE" sz="1800" dirty="0" err="1"/>
              <a:t>kalendermåneder</a:t>
            </a:r>
            <a:endParaRPr lang="sv-SE" sz="1800" dirty="0"/>
          </a:p>
          <a:p>
            <a:pPr>
              <a:lnSpc>
                <a:spcPts val="1800"/>
              </a:lnSpc>
              <a:spcAft>
                <a:spcPts val="800"/>
              </a:spcAft>
            </a:pPr>
            <a:r>
              <a:rPr lang="sv-SE" sz="1800" b="1" dirty="0"/>
              <a:t>Cirka 15-25 personer</a:t>
            </a:r>
            <a:r>
              <a:rPr lang="sv-SE" sz="1800" dirty="0"/>
              <a:t> i teamet</a:t>
            </a:r>
          </a:p>
        </p:txBody>
      </p:sp>
      <p:pic>
        <p:nvPicPr>
          <p:cNvPr id="4" name="Bildobjekt 3">
            <a:extLst>
              <a:ext uri="{FF2B5EF4-FFF2-40B4-BE49-F238E27FC236}">
                <a16:creationId xmlns:a16="http://schemas.microsoft.com/office/drawing/2014/main" id="{2517B4F1-CDAA-8341-B062-ADFB96B14FD6}"/>
              </a:ext>
            </a:extLst>
          </p:cNvPr>
          <p:cNvPicPr>
            <a:picLocks noChangeAspect="1"/>
          </p:cNvPicPr>
          <p:nvPr/>
        </p:nvPicPr>
        <p:blipFill>
          <a:blip r:embed="rId3"/>
          <a:srcRect/>
          <a:stretch/>
        </p:blipFill>
        <p:spPr>
          <a:xfrm>
            <a:off x="2552668" y="411163"/>
            <a:ext cx="6237767" cy="3251200"/>
          </a:xfrm>
          <a:prstGeom prst="rect">
            <a:avLst/>
          </a:prstGeom>
        </p:spPr>
      </p:pic>
      <p:sp>
        <p:nvSpPr>
          <p:cNvPr id="5" name="textruta 4">
            <a:extLst>
              <a:ext uri="{FF2B5EF4-FFF2-40B4-BE49-F238E27FC236}">
                <a16:creationId xmlns:a16="http://schemas.microsoft.com/office/drawing/2014/main" id="{75F3FED7-762D-D64D-8C4A-C992E2E66950}"/>
              </a:ext>
            </a:extLst>
          </p:cNvPr>
          <p:cNvSpPr txBox="1"/>
          <p:nvPr/>
        </p:nvSpPr>
        <p:spPr>
          <a:xfrm>
            <a:off x="6666271" y="1700949"/>
            <a:ext cx="457176" cy="369332"/>
          </a:xfrm>
          <a:prstGeom prst="rect">
            <a:avLst/>
          </a:prstGeom>
          <a:noFill/>
        </p:spPr>
        <p:txBody>
          <a:bodyPr wrap="none" rtlCol="0">
            <a:spAutoFit/>
          </a:bodyPr>
          <a:lstStyle/>
          <a:p>
            <a:r>
              <a:rPr lang="sv-SE" sz="1800" b="1" dirty="0">
                <a:latin typeface="Arial Narrow" panose="020B0604020202020204" pitchFamily="34" charset="0"/>
              </a:rPr>
              <a:t>DU</a:t>
            </a:r>
          </a:p>
        </p:txBody>
      </p:sp>
    </p:spTree>
    <p:extLst>
      <p:ext uri="{BB962C8B-B14F-4D97-AF65-F5344CB8AC3E}">
        <p14:creationId xmlns:p14="http://schemas.microsoft.com/office/powerpoint/2010/main" val="355613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p:txBody>
          <a:bodyPr/>
          <a:lstStyle/>
          <a:p>
            <a:r>
              <a:rPr lang="sv-SE" dirty="0" err="1"/>
              <a:t>Arbejd</a:t>
            </a:r>
            <a:r>
              <a:rPr lang="sv-SE" dirty="0"/>
              <a:t> globalt</a:t>
            </a:r>
          </a:p>
        </p:txBody>
      </p:sp>
      <p:sp>
        <p:nvSpPr>
          <p:cNvPr id="7" name="Rektangel 6">
            <a:extLst>
              <a:ext uri="{FF2B5EF4-FFF2-40B4-BE49-F238E27FC236}">
                <a16:creationId xmlns:a16="http://schemas.microsoft.com/office/drawing/2014/main" id="{E3E26133-8900-E141-B607-A09DACD6B3F2}"/>
              </a:ext>
            </a:extLst>
          </p:cNvPr>
          <p:cNvSpPr/>
          <p:nvPr/>
        </p:nvSpPr>
        <p:spPr>
          <a:xfrm>
            <a:off x="340776" y="918935"/>
            <a:ext cx="6129766" cy="338554"/>
          </a:xfrm>
          <a:prstGeom prst="rect">
            <a:avLst/>
          </a:prstGeom>
        </p:spPr>
        <p:txBody>
          <a:bodyPr wrap="square">
            <a:spAutoFit/>
          </a:bodyPr>
          <a:lstStyle/>
          <a:p>
            <a:r>
              <a:rPr lang="da-DK" sz="1600" dirty="0">
                <a:latin typeface="Arial Narrow" panose="020B0604020202020204" pitchFamily="34" charset="0"/>
                <a:cs typeface="Arial Narrow" panose="020B0604020202020204" pitchFamily="34" charset="0"/>
              </a:rPr>
              <a:t>At opnå niveauet Manager åbner en verden af muligheder og belønninger</a:t>
            </a:r>
            <a:endParaRPr lang="sv-SE" sz="1600" dirty="0">
              <a:latin typeface="Arial Narrow" panose="020B0604020202020204" pitchFamily="34" charset="0"/>
              <a:cs typeface="Arial Narrow" panose="020B0604020202020204" pitchFamily="34" charset="0"/>
            </a:endParaRPr>
          </a:p>
        </p:txBody>
      </p:sp>
      <p:pic>
        <p:nvPicPr>
          <p:cNvPr id="9" name="Picture 2">
            <a:extLst>
              <a:ext uri="{FF2B5EF4-FFF2-40B4-BE49-F238E27FC236}">
                <a16:creationId xmlns:a16="http://schemas.microsoft.com/office/drawing/2014/main" id="{817F28A6-25BC-2C48-90B0-9F82C36BD1E3}"/>
              </a:ext>
            </a:extLst>
          </p:cNvPr>
          <p:cNvPicPr>
            <a:picLocks noChangeAspect="1"/>
          </p:cNvPicPr>
          <p:nvPr/>
        </p:nvPicPr>
        <p:blipFill>
          <a:blip r:embed="rId3"/>
          <a:stretch>
            <a:fillRect/>
          </a:stretch>
        </p:blipFill>
        <p:spPr>
          <a:xfrm>
            <a:off x="574383" y="1386038"/>
            <a:ext cx="7435240" cy="3616934"/>
          </a:xfrm>
          <a:prstGeom prst="rect">
            <a:avLst/>
          </a:prstGeom>
        </p:spPr>
      </p:pic>
      <p:sp>
        <p:nvSpPr>
          <p:cNvPr id="11" name="Oval 66">
            <a:extLst>
              <a:ext uri="{FF2B5EF4-FFF2-40B4-BE49-F238E27FC236}">
                <a16:creationId xmlns:a16="http://schemas.microsoft.com/office/drawing/2014/main" id="{EEDD3E2F-01D8-9E41-A5D9-02CF4A50F275}"/>
              </a:ext>
            </a:extLst>
          </p:cNvPr>
          <p:cNvSpPr/>
          <p:nvPr/>
        </p:nvSpPr>
        <p:spPr>
          <a:xfrm>
            <a:off x="4092984" y="1511420"/>
            <a:ext cx="594519" cy="59451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anose="020B0604020202020204" pitchFamily="34" charset="0"/>
                <a:ea typeface="Helvetica Neue Light" charset="0"/>
                <a:cs typeface="Arial Narrow" panose="020B0604020202020204" pitchFamily="34" charset="0"/>
              </a:rPr>
              <a:t>DIG</a:t>
            </a:r>
            <a:endParaRPr lang="en-US" sz="1200" b="1" spc="-300" dirty="0">
              <a:solidFill>
                <a:schemeClr val="tx1"/>
              </a:solidFill>
              <a:latin typeface="Arial Narrow" panose="020B0604020202020204" pitchFamily="34" charset="0"/>
              <a:ea typeface="Helvetica Neue Light" charset="0"/>
              <a:cs typeface="Arial Narrow" panose="020B0604020202020204" pitchFamily="34" charset="0"/>
            </a:endParaRPr>
          </a:p>
        </p:txBody>
      </p:sp>
      <p:sp>
        <p:nvSpPr>
          <p:cNvPr id="19" name="Rektangel 18">
            <a:extLst>
              <a:ext uri="{FF2B5EF4-FFF2-40B4-BE49-F238E27FC236}">
                <a16:creationId xmlns:a16="http://schemas.microsoft.com/office/drawing/2014/main" id="{67F69DDC-7593-0D4C-9103-56A6276026ED}"/>
              </a:ext>
            </a:extLst>
          </p:cNvPr>
          <p:cNvSpPr/>
          <p:nvPr/>
        </p:nvSpPr>
        <p:spPr>
          <a:xfrm>
            <a:off x="3803814" y="2911163"/>
            <a:ext cx="731521" cy="2527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tx1"/>
                </a:solidFill>
                <a:latin typeface="Arial Narrow" panose="020B0604020202020204" pitchFamily="34" charset="0"/>
                <a:ea typeface="Helvetica Neue Light" charset="0"/>
                <a:cs typeface="Arial Narrow" panose="020B0604020202020204" pitchFamily="34" charset="0"/>
              </a:rPr>
              <a:t>AFRIKA</a:t>
            </a:r>
          </a:p>
        </p:txBody>
      </p:sp>
      <p:sp>
        <p:nvSpPr>
          <p:cNvPr id="22" name="Rektangel 21">
            <a:extLst>
              <a:ext uri="{FF2B5EF4-FFF2-40B4-BE49-F238E27FC236}">
                <a16:creationId xmlns:a16="http://schemas.microsoft.com/office/drawing/2014/main" id="{919DC2C5-AB06-9849-A598-9F6FFA3E0FBB}"/>
              </a:ext>
            </a:extLst>
          </p:cNvPr>
          <p:cNvSpPr/>
          <p:nvPr/>
        </p:nvSpPr>
        <p:spPr>
          <a:xfrm>
            <a:off x="6622179" y="2270171"/>
            <a:ext cx="567893" cy="2527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tx1"/>
                </a:solidFill>
                <a:latin typeface="Arial Narrow" panose="020B0604020202020204" pitchFamily="34" charset="0"/>
                <a:ea typeface="Helvetica Neue Light" charset="0"/>
                <a:cs typeface="Arial Narrow" panose="020B0604020202020204" pitchFamily="34" charset="0"/>
              </a:rPr>
              <a:t>ASIEN</a:t>
            </a:r>
          </a:p>
        </p:txBody>
      </p:sp>
      <p:cxnSp>
        <p:nvCxnSpPr>
          <p:cNvPr id="17" name="Rak 16">
            <a:extLst>
              <a:ext uri="{FF2B5EF4-FFF2-40B4-BE49-F238E27FC236}">
                <a16:creationId xmlns:a16="http://schemas.microsoft.com/office/drawing/2014/main" id="{93A361DA-F31D-8A4E-890F-D8677B659055}"/>
              </a:ext>
            </a:extLst>
          </p:cNvPr>
          <p:cNvCxnSpPr>
            <a:cxnSpLocks/>
          </p:cNvCxnSpPr>
          <p:nvPr/>
        </p:nvCxnSpPr>
        <p:spPr>
          <a:xfrm flipH="1">
            <a:off x="2396691" y="1875708"/>
            <a:ext cx="1696293" cy="35561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C0BEE05F-CCF0-AC47-AC42-23EB86560DE0}"/>
              </a:ext>
            </a:extLst>
          </p:cNvPr>
          <p:cNvSpPr/>
          <p:nvPr/>
        </p:nvSpPr>
        <p:spPr>
          <a:xfrm>
            <a:off x="1337911" y="2084542"/>
            <a:ext cx="1183907" cy="2527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tx1"/>
                </a:solidFill>
                <a:latin typeface="Arial Narrow" panose="020B0604020202020204" pitchFamily="34" charset="0"/>
                <a:ea typeface="Helvetica Neue Light" charset="0"/>
                <a:cs typeface="Arial Narrow" panose="020B0604020202020204" pitchFamily="34" charset="0"/>
              </a:rPr>
              <a:t>NORDAMERIKA</a:t>
            </a:r>
          </a:p>
        </p:txBody>
      </p:sp>
      <p:cxnSp>
        <p:nvCxnSpPr>
          <p:cNvPr id="33" name="Rak 32">
            <a:extLst>
              <a:ext uri="{FF2B5EF4-FFF2-40B4-BE49-F238E27FC236}">
                <a16:creationId xmlns:a16="http://schemas.microsoft.com/office/drawing/2014/main" id="{D1383334-2DC9-C140-9A7B-917F36884FED}"/>
              </a:ext>
            </a:extLst>
          </p:cNvPr>
          <p:cNvCxnSpPr>
            <a:cxnSpLocks/>
            <a:stCxn id="11" idx="3"/>
            <a:endCxn id="18" idx="0"/>
          </p:cNvCxnSpPr>
          <p:nvPr/>
        </p:nvCxnSpPr>
        <p:spPr>
          <a:xfrm flipH="1">
            <a:off x="2661385" y="2018874"/>
            <a:ext cx="1518664" cy="17693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ak 35">
            <a:extLst>
              <a:ext uri="{FF2B5EF4-FFF2-40B4-BE49-F238E27FC236}">
                <a16:creationId xmlns:a16="http://schemas.microsoft.com/office/drawing/2014/main" id="{08C66D17-7AA4-6E43-A3FE-979BEB47D154}"/>
              </a:ext>
            </a:extLst>
          </p:cNvPr>
          <p:cNvCxnSpPr>
            <a:cxnSpLocks/>
          </p:cNvCxnSpPr>
          <p:nvPr/>
        </p:nvCxnSpPr>
        <p:spPr>
          <a:xfrm>
            <a:off x="4572001" y="2084542"/>
            <a:ext cx="167169" cy="2624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9668A6A4-61CA-534C-BAA2-C4352C5D1AA3}"/>
              </a:ext>
            </a:extLst>
          </p:cNvPr>
          <p:cNvSpPr/>
          <p:nvPr/>
        </p:nvSpPr>
        <p:spPr>
          <a:xfrm>
            <a:off x="2069431" y="3788214"/>
            <a:ext cx="1183907" cy="2527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tx1"/>
                </a:solidFill>
                <a:latin typeface="Arial Narrow" panose="020B0604020202020204" pitchFamily="34" charset="0"/>
                <a:ea typeface="Helvetica Neue Light" charset="0"/>
                <a:cs typeface="Arial Narrow" panose="020B0604020202020204" pitchFamily="34" charset="0"/>
              </a:rPr>
              <a:t>SYDAMERIKA</a:t>
            </a:r>
          </a:p>
        </p:txBody>
      </p:sp>
      <p:cxnSp>
        <p:nvCxnSpPr>
          <p:cNvPr id="39" name="Rak 38">
            <a:extLst>
              <a:ext uri="{FF2B5EF4-FFF2-40B4-BE49-F238E27FC236}">
                <a16:creationId xmlns:a16="http://schemas.microsoft.com/office/drawing/2014/main" id="{69950F78-D3D8-DB4A-A56C-ED305E6B1CA6}"/>
              </a:ext>
            </a:extLst>
          </p:cNvPr>
          <p:cNvCxnSpPr>
            <a:cxnSpLocks/>
            <a:stCxn id="11" idx="4"/>
            <a:endCxn id="19" idx="0"/>
          </p:cNvCxnSpPr>
          <p:nvPr/>
        </p:nvCxnSpPr>
        <p:spPr>
          <a:xfrm flipH="1">
            <a:off x="4169575" y="2105939"/>
            <a:ext cx="220669" cy="80522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ak 42">
            <a:extLst>
              <a:ext uri="{FF2B5EF4-FFF2-40B4-BE49-F238E27FC236}">
                <a16:creationId xmlns:a16="http://schemas.microsoft.com/office/drawing/2014/main" id="{40DC8F8F-00E2-4545-B46B-0D20F9621F07}"/>
              </a:ext>
            </a:extLst>
          </p:cNvPr>
          <p:cNvCxnSpPr>
            <a:cxnSpLocks/>
            <a:stCxn id="11" idx="6"/>
            <a:endCxn id="22" idx="1"/>
          </p:cNvCxnSpPr>
          <p:nvPr/>
        </p:nvCxnSpPr>
        <p:spPr>
          <a:xfrm>
            <a:off x="4687503" y="1808680"/>
            <a:ext cx="1934676" cy="5878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ktangel 20">
            <a:extLst>
              <a:ext uri="{FF2B5EF4-FFF2-40B4-BE49-F238E27FC236}">
                <a16:creationId xmlns:a16="http://schemas.microsoft.com/office/drawing/2014/main" id="{24757F82-2DC4-A044-9E85-E34CE5006EFD}"/>
              </a:ext>
            </a:extLst>
          </p:cNvPr>
          <p:cNvSpPr/>
          <p:nvPr/>
        </p:nvSpPr>
        <p:spPr>
          <a:xfrm>
            <a:off x="4418835" y="2279932"/>
            <a:ext cx="731521" cy="2527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tx1"/>
                </a:solidFill>
                <a:latin typeface="Arial Narrow" panose="020B0604020202020204" pitchFamily="34" charset="0"/>
                <a:ea typeface="Helvetica Neue Light" charset="0"/>
                <a:cs typeface="Arial Narrow" panose="020B0604020202020204" pitchFamily="34" charset="0"/>
              </a:rPr>
              <a:t>EUROPA</a:t>
            </a:r>
          </a:p>
        </p:txBody>
      </p:sp>
    </p:spTree>
    <p:extLst>
      <p:ext uri="{BB962C8B-B14F-4D97-AF65-F5344CB8AC3E}">
        <p14:creationId xmlns:p14="http://schemas.microsoft.com/office/powerpoint/2010/main" val="64402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D1F3CC21-30CF-46DB-8F67-99232434EF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664" y="0"/>
            <a:ext cx="5707545" cy="5143500"/>
          </a:xfrm>
          <a:prstGeom prst="rect">
            <a:avLst/>
          </a:prstGeom>
        </p:spPr>
      </p:pic>
      <p:sp>
        <p:nvSpPr>
          <p:cNvPr id="17" name="Rectangle 7">
            <a:extLst>
              <a:ext uri="{FF2B5EF4-FFF2-40B4-BE49-F238E27FC236}">
                <a16:creationId xmlns:a16="http://schemas.microsoft.com/office/drawing/2014/main" id="{D3163073-1610-8D4B-8CE9-7631E292AE01}"/>
              </a:ext>
            </a:extLst>
          </p:cNvPr>
          <p:cNvSpPr/>
          <p:nvPr/>
        </p:nvSpPr>
        <p:spPr>
          <a:xfrm>
            <a:off x="4572000" y="0"/>
            <a:ext cx="4571999"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4941252" y="240030"/>
            <a:ext cx="4202747" cy="848182"/>
          </a:xfrm>
        </p:spPr>
        <p:txBody>
          <a:bodyPr/>
          <a:lstStyle/>
          <a:p>
            <a:r>
              <a:rPr lang="sv-SE" dirty="0" err="1"/>
              <a:t>Muligheder</a:t>
            </a:r>
            <a:endParaRPr lang="sv-SE" dirty="0"/>
          </a:p>
        </p:txBody>
      </p:sp>
      <p:sp>
        <p:nvSpPr>
          <p:cNvPr id="8" name="Rektangel 7">
            <a:extLst>
              <a:ext uri="{FF2B5EF4-FFF2-40B4-BE49-F238E27FC236}">
                <a16:creationId xmlns:a16="http://schemas.microsoft.com/office/drawing/2014/main" id="{2021BA8E-CC7C-F849-AF51-C5604B9FBB84}"/>
              </a:ext>
            </a:extLst>
          </p:cNvPr>
          <p:cNvSpPr/>
          <p:nvPr/>
        </p:nvSpPr>
        <p:spPr>
          <a:xfrm>
            <a:off x="5136353" y="2613378"/>
            <a:ext cx="3680849" cy="334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9" name="Ellips 8" title="REGISTRERA&#10;">
            <a:extLst>
              <a:ext uri="{FF2B5EF4-FFF2-40B4-BE49-F238E27FC236}">
                <a16:creationId xmlns:a16="http://schemas.microsoft.com/office/drawing/2014/main" id="{57890911-85F7-BA4D-BDCF-0A32BA9E9C32}"/>
              </a:ext>
            </a:extLst>
          </p:cNvPr>
          <p:cNvSpPr/>
          <p:nvPr/>
        </p:nvSpPr>
        <p:spPr>
          <a:xfrm>
            <a:off x="5047193" y="2250631"/>
            <a:ext cx="1014470" cy="1014470"/>
          </a:xfrm>
          <a:prstGeom prst="ellipse">
            <a:avLst/>
          </a:prstGeom>
          <a:solidFill>
            <a:schemeClr val="bg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72000" rIns="72000" bIns="0" rtlCol="0" anchor="ctr"/>
          <a:lstStyle/>
          <a:p>
            <a:pPr algn="ctr"/>
            <a:r>
              <a:rPr lang="sv-SE" sz="1100" b="1" dirty="0">
                <a:solidFill>
                  <a:schemeClr val="tx1"/>
                </a:solidFill>
                <a:latin typeface="Arial Narrow" panose="020B0604020202020204" pitchFamily="34" charset="0"/>
                <a:cs typeface="Arial Narrow" panose="020B0604020202020204" pitchFamily="34" charset="0"/>
              </a:rPr>
              <a:t>GLOBALE </a:t>
            </a:r>
            <a:br>
              <a:rPr lang="sv-SE" sz="1100" b="1" dirty="0">
                <a:solidFill>
                  <a:schemeClr val="tx1"/>
                </a:solidFill>
                <a:latin typeface="Arial Narrow" panose="020B0604020202020204" pitchFamily="34" charset="0"/>
                <a:cs typeface="Arial Narrow" panose="020B0604020202020204" pitchFamily="34" charset="0"/>
              </a:rPr>
            </a:br>
            <a:r>
              <a:rPr lang="sv-SE" sz="1100" b="1" dirty="0">
                <a:solidFill>
                  <a:schemeClr val="tx1"/>
                </a:solidFill>
                <a:latin typeface="Arial Narrow" panose="020B0604020202020204" pitchFamily="34" charset="0"/>
                <a:cs typeface="Arial Narrow" panose="020B0604020202020204" pitchFamily="34" charset="0"/>
              </a:rPr>
              <a:t>REJSER</a:t>
            </a:r>
          </a:p>
        </p:txBody>
      </p:sp>
      <p:sp>
        <p:nvSpPr>
          <p:cNvPr id="11" name="Ellips 10">
            <a:extLst>
              <a:ext uri="{FF2B5EF4-FFF2-40B4-BE49-F238E27FC236}">
                <a16:creationId xmlns:a16="http://schemas.microsoft.com/office/drawing/2014/main" id="{F5BDAB5B-57C1-E74E-8311-2D5AB82C1099}"/>
              </a:ext>
            </a:extLst>
          </p:cNvPr>
          <p:cNvSpPr/>
          <p:nvPr/>
        </p:nvSpPr>
        <p:spPr>
          <a:xfrm>
            <a:off x="6449146" y="2250631"/>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lang="sv-SE" sz="2000" dirty="0">
              <a:solidFill>
                <a:schemeClr val="tx1"/>
              </a:solidFill>
              <a:latin typeface="HelveticaNeueLT Pro 55 Roman" panose="020B0604020202020204" pitchFamily="34" charset="0"/>
            </a:endParaRPr>
          </a:p>
        </p:txBody>
      </p:sp>
      <p:sp>
        <p:nvSpPr>
          <p:cNvPr id="12" name="Ellips 11">
            <a:extLst>
              <a:ext uri="{FF2B5EF4-FFF2-40B4-BE49-F238E27FC236}">
                <a16:creationId xmlns:a16="http://schemas.microsoft.com/office/drawing/2014/main" id="{822813AA-5952-E941-B1DA-39A4A8BE5AE7}"/>
              </a:ext>
            </a:extLst>
          </p:cNvPr>
          <p:cNvSpPr/>
          <p:nvPr/>
        </p:nvSpPr>
        <p:spPr>
          <a:xfrm>
            <a:off x="7802732" y="2257150"/>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lang="sv-SE" sz="2000" b="1" dirty="0">
              <a:solidFill>
                <a:schemeClr val="tx1"/>
              </a:solidFill>
              <a:latin typeface="Arial Narrow" panose="020B0604020202020204" pitchFamily="34" charset="0"/>
              <a:cs typeface="Arial Narrow" panose="020B0604020202020204" pitchFamily="34" charset="0"/>
            </a:endParaRPr>
          </a:p>
        </p:txBody>
      </p:sp>
      <p:sp>
        <p:nvSpPr>
          <p:cNvPr id="13" name="Kors 12">
            <a:extLst>
              <a:ext uri="{FF2B5EF4-FFF2-40B4-BE49-F238E27FC236}">
                <a16:creationId xmlns:a16="http://schemas.microsoft.com/office/drawing/2014/main" id="{0DFB327E-ABD0-FC42-A598-64D4871DBA24}"/>
              </a:ext>
            </a:extLst>
          </p:cNvPr>
          <p:cNvSpPr/>
          <p:nvPr/>
        </p:nvSpPr>
        <p:spPr>
          <a:xfrm>
            <a:off x="6174108" y="2686055"/>
            <a:ext cx="185660" cy="18566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4" name="Kors 13">
            <a:extLst>
              <a:ext uri="{FF2B5EF4-FFF2-40B4-BE49-F238E27FC236}">
                <a16:creationId xmlns:a16="http://schemas.microsoft.com/office/drawing/2014/main" id="{A397D142-2DA1-434E-BF92-6FE7F73C66F6}"/>
              </a:ext>
            </a:extLst>
          </p:cNvPr>
          <p:cNvSpPr/>
          <p:nvPr/>
        </p:nvSpPr>
        <p:spPr>
          <a:xfrm>
            <a:off x="7548896" y="2693780"/>
            <a:ext cx="185660" cy="18566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pic>
        <p:nvPicPr>
          <p:cNvPr id="18" name="Picture 7">
            <a:extLst>
              <a:ext uri="{FF2B5EF4-FFF2-40B4-BE49-F238E27FC236}">
                <a16:creationId xmlns:a16="http://schemas.microsoft.com/office/drawing/2014/main" id="{A5E2103F-600C-E843-836D-4B067B211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23" name="Title 1">
            <a:extLst>
              <a:ext uri="{FF2B5EF4-FFF2-40B4-BE49-F238E27FC236}">
                <a16:creationId xmlns:a16="http://schemas.microsoft.com/office/drawing/2014/main" id="{F6D307CA-8BF6-1347-B44B-3C20B77C5371}"/>
              </a:ext>
            </a:extLst>
          </p:cNvPr>
          <p:cNvSpPr txBox="1">
            <a:spLocks/>
          </p:cNvSpPr>
          <p:nvPr/>
        </p:nvSpPr>
        <p:spPr>
          <a:xfrm>
            <a:off x="2205573" y="2054018"/>
            <a:ext cx="2082092" cy="136318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sz="1100" b="1" dirty="0">
              <a:latin typeface="Arial Narrow" panose="020B0604020202020204" pitchFamily="34" charset="0"/>
              <a:ea typeface="+mn-ea"/>
              <a:cs typeface="Arial Narrow" panose="020B0604020202020204" pitchFamily="34" charset="0"/>
            </a:endParaRPr>
          </a:p>
        </p:txBody>
      </p:sp>
      <p:sp>
        <p:nvSpPr>
          <p:cNvPr id="2" name="Rektangel 1">
            <a:extLst>
              <a:ext uri="{FF2B5EF4-FFF2-40B4-BE49-F238E27FC236}">
                <a16:creationId xmlns:a16="http://schemas.microsoft.com/office/drawing/2014/main" id="{9C7BAC50-537B-6D42-9D9A-1F068ABC4892}"/>
              </a:ext>
            </a:extLst>
          </p:cNvPr>
          <p:cNvSpPr/>
          <p:nvPr/>
        </p:nvSpPr>
        <p:spPr>
          <a:xfrm>
            <a:off x="6458978" y="2418985"/>
            <a:ext cx="1014470" cy="784830"/>
          </a:xfrm>
          <a:prstGeom prst="rect">
            <a:avLst/>
          </a:prstGeom>
        </p:spPr>
        <p:txBody>
          <a:bodyPr wrap="square">
            <a:spAutoFit/>
          </a:bodyPr>
          <a:lstStyle/>
          <a:p>
            <a:pPr algn="ctr"/>
            <a:r>
              <a:rPr lang="da-DK" sz="900" b="1" dirty="0">
                <a:latin typeface="Arial Narrow" panose="020B0604020202020204" pitchFamily="34" charset="0"/>
                <a:cs typeface="Arial Narrow" panose="020B0604020202020204" pitchFamily="34" charset="0"/>
              </a:rPr>
              <a:t>To spændende rejser om året, hvor store dele af </a:t>
            </a:r>
            <a:r>
              <a:rPr lang="da-DK" sz="900" b="1" dirty="0" err="1">
                <a:latin typeface="Arial Narrow" panose="020B0604020202020204" pitchFamily="34" charset="0"/>
                <a:cs typeface="Arial Narrow" panose="020B0604020202020204" pitchFamily="34" charset="0"/>
              </a:rPr>
              <a:t>Forever</a:t>
            </a:r>
            <a:r>
              <a:rPr lang="da-DK" sz="900" b="1" dirty="0">
                <a:latin typeface="Arial Narrow" panose="020B0604020202020204" pitchFamily="34" charset="0"/>
                <a:cs typeface="Arial Narrow" panose="020B0604020202020204" pitchFamily="34" charset="0"/>
              </a:rPr>
              <a:t> mødes globalt</a:t>
            </a:r>
            <a:endParaRPr lang="sv-SE" sz="900" b="1" dirty="0">
              <a:latin typeface="Arial Narrow" panose="020B0604020202020204" pitchFamily="34" charset="0"/>
              <a:cs typeface="Arial Narrow" panose="020B0604020202020204" pitchFamily="34" charset="0"/>
            </a:endParaRPr>
          </a:p>
        </p:txBody>
      </p:sp>
      <p:sp>
        <p:nvSpPr>
          <p:cNvPr id="24" name="Rektangel 23">
            <a:extLst>
              <a:ext uri="{FF2B5EF4-FFF2-40B4-BE49-F238E27FC236}">
                <a16:creationId xmlns:a16="http://schemas.microsoft.com/office/drawing/2014/main" id="{32907C65-EBC5-1648-A7E8-0B1204933620}"/>
              </a:ext>
            </a:extLst>
          </p:cNvPr>
          <p:cNvSpPr/>
          <p:nvPr/>
        </p:nvSpPr>
        <p:spPr>
          <a:xfrm>
            <a:off x="7812564" y="2458738"/>
            <a:ext cx="1014470" cy="646331"/>
          </a:xfrm>
          <a:prstGeom prst="rect">
            <a:avLst/>
          </a:prstGeom>
        </p:spPr>
        <p:txBody>
          <a:bodyPr wrap="square">
            <a:spAutoFit/>
          </a:bodyPr>
          <a:lstStyle/>
          <a:p>
            <a:pPr algn="ctr"/>
            <a:r>
              <a:rPr lang="sv-SE" sz="900" b="1" dirty="0" err="1">
                <a:latin typeface="Arial Narrow" panose="020B0604020202020204" pitchFamily="34" charset="0"/>
                <a:cs typeface="Arial Narrow" panose="020B0604020202020204" pitchFamily="34" charset="0"/>
              </a:rPr>
              <a:t>Mulighed</a:t>
            </a:r>
            <a:r>
              <a:rPr lang="sv-SE" sz="900" b="1" dirty="0">
                <a:latin typeface="Arial Narrow" panose="020B0604020202020204" pitchFamily="34" charset="0"/>
                <a:cs typeface="Arial Narrow" panose="020B0604020202020204" pitchFamily="34" charset="0"/>
              </a:rPr>
              <a:t> for </a:t>
            </a:r>
            <a:r>
              <a:rPr lang="sv-SE" sz="900" b="1" dirty="0" err="1">
                <a:latin typeface="Arial Narrow" panose="020B0604020202020204" pitchFamily="34" charset="0"/>
                <a:cs typeface="Arial Narrow" panose="020B0604020202020204" pitchFamily="34" charset="0"/>
              </a:rPr>
              <a:t>ekstra</a:t>
            </a:r>
            <a:r>
              <a:rPr lang="sv-SE" sz="900" b="1" dirty="0">
                <a:latin typeface="Arial Narrow" panose="020B0604020202020204" pitchFamily="34" charset="0"/>
                <a:cs typeface="Arial Narrow" panose="020B0604020202020204" pitchFamily="34" charset="0"/>
              </a:rPr>
              <a:t> provision og </a:t>
            </a:r>
            <a:r>
              <a:rPr lang="sv-SE" sz="900" b="1" dirty="0" err="1">
                <a:latin typeface="Arial Narrow" panose="020B0604020202020204" pitchFamily="34" charset="0"/>
                <a:cs typeface="Arial Narrow" panose="020B0604020202020204" pitchFamily="34" charset="0"/>
              </a:rPr>
              <a:t>overskuds-deling</a:t>
            </a:r>
            <a:endParaRPr lang="sv-SE" sz="9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523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bil, väg, träd&#10;&#10;&#10;&#10;Automatiskt genererad beskrivning">
            <a:extLst>
              <a:ext uri="{FF2B5EF4-FFF2-40B4-BE49-F238E27FC236}">
                <a16:creationId xmlns:a16="http://schemas.microsoft.com/office/drawing/2014/main" id="{78E5B49F-5760-EC42-B9CF-2490D6192671}"/>
              </a:ext>
            </a:extLst>
          </p:cNvPr>
          <p:cNvPicPr>
            <a:picLocks noChangeAspect="1"/>
          </p:cNvPicPr>
          <p:nvPr/>
        </p:nvPicPr>
        <p:blipFill rotWithShape="1">
          <a:blip r:embed="rId3"/>
          <a:srcRect r="49877" b="14995"/>
          <a:stretch/>
        </p:blipFill>
        <p:spPr>
          <a:xfrm>
            <a:off x="-803838" y="0"/>
            <a:ext cx="5389100" cy="5143500"/>
          </a:xfrm>
          <a:prstGeom prst="rect">
            <a:avLst/>
          </a:prstGeom>
        </p:spPr>
      </p:pic>
      <p:sp>
        <p:nvSpPr>
          <p:cNvPr id="12" name="Rectangle 7">
            <a:extLst>
              <a:ext uri="{FF2B5EF4-FFF2-40B4-BE49-F238E27FC236}">
                <a16:creationId xmlns:a16="http://schemas.microsoft.com/office/drawing/2014/main" id="{5C97E719-68DF-3045-BEC6-65D08847A134}"/>
              </a:ext>
            </a:extLst>
          </p:cNvPr>
          <p:cNvSpPr/>
          <p:nvPr/>
        </p:nvSpPr>
        <p:spPr>
          <a:xfrm>
            <a:off x="4572000" y="0"/>
            <a:ext cx="4572000"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4950439" y="240030"/>
            <a:ext cx="4193561" cy="848182"/>
          </a:xfrm>
        </p:spPr>
        <p:txBody>
          <a:bodyPr/>
          <a:lstStyle/>
          <a:p>
            <a:r>
              <a:rPr lang="sv-SE" dirty="0" err="1"/>
              <a:t>Muligheder</a:t>
            </a:r>
            <a:endParaRPr lang="sv-SE" dirty="0"/>
          </a:p>
        </p:txBody>
      </p:sp>
      <p:sp>
        <p:nvSpPr>
          <p:cNvPr id="8" name="Rektangel 7">
            <a:extLst>
              <a:ext uri="{FF2B5EF4-FFF2-40B4-BE49-F238E27FC236}">
                <a16:creationId xmlns:a16="http://schemas.microsoft.com/office/drawing/2014/main" id="{2021BA8E-CC7C-F849-AF51-C5604B9FBB84}"/>
              </a:ext>
            </a:extLst>
          </p:cNvPr>
          <p:cNvSpPr/>
          <p:nvPr/>
        </p:nvSpPr>
        <p:spPr>
          <a:xfrm>
            <a:off x="5129473" y="2613378"/>
            <a:ext cx="2152401" cy="334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9" name="Ellips 8" title="REGISTRERA&#10;">
            <a:extLst>
              <a:ext uri="{FF2B5EF4-FFF2-40B4-BE49-F238E27FC236}">
                <a16:creationId xmlns:a16="http://schemas.microsoft.com/office/drawing/2014/main" id="{57890911-85F7-BA4D-BDCF-0A32BA9E9C32}"/>
              </a:ext>
            </a:extLst>
          </p:cNvPr>
          <p:cNvSpPr/>
          <p:nvPr/>
        </p:nvSpPr>
        <p:spPr>
          <a:xfrm>
            <a:off x="5040313" y="2250631"/>
            <a:ext cx="1014470" cy="1014470"/>
          </a:xfrm>
          <a:prstGeom prst="ellipse">
            <a:avLst/>
          </a:prstGeom>
          <a:solidFill>
            <a:schemeClr val="bg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72000" rIns="72000" bIns="0" rtlCol="0" anchor="ctr"/>
          <a:lstStyle/>
          <a:p>
            <a:pPr algn="ctr"/>
            <a:r>
              <a:rPr lang="sv-SE" sz="1100" b="1" dirty="0">
                <a:solidFill>
                  <a:schemeClr val="tx1"/>
                </a:solidFill>
                <a:latin typeface="HelveticaNeueLT Pro 55 Roman" panose="020B0604020202020204" pitchFamily="34" charset="0"/>
                <a:ea typeface="Helvetica" charset="0"/>
                <a:cs typeface="Helvetica" charset="0"/>
              </a:rPr>
              <a:t>Forever2Drive</a:t>
            </a:r>
            <a:endParaRPr lang="sv-SE" sz="1050" b="1" dirty="0">
              <a:solidFill>
                <a:schemeClr val="tx1"/>
              </a:solidFill>
              <a:latin typeface="Arial Narrow" panose="020B0604020202020204" pitchFamily="34" charset="0"/>
              <a:ea typeface="Helvetica" charset="0"/>
              <a:cs typeface="Arial Narrow" panose="020B0604020202020204" pitchFamily="34" charset="0"/>
            </a:endParaRPr>
          </a:p>
        </p:txBody>
      </p:sp>
      <p:sp>
        <p:nvSpPr>
          <p:cNvPr id="11" name="Ellips 10">
            <a:extLst>
              <a:ext uri="{FF2B5EF4-FFF2-40B4-BE49-F238E27FC236}">
                <a16:creationId xmlns:a16="http://schemas.microsoft.com/office/drawing/2014/main" id="{F5BDAB5B-57C1-E74E-8311-2D5AB82C1099}"/>
              </a:ext>
            </a:extLst>
          </p:cNvPr>
          <p:cNvSpPr/>
          <p:nvPr/>
        </p:nvSpPr>
        <p:spPr>
          <a:xfrm>
            <a:off x="6632582" y="2250631"/>
            <a:ext cx="1014470" cy="10144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da-DK" sz="900" b="1" dirty="0">
                <a:solidFill>
                  <a:schemeClr val="tx1"/>
                </a:solidFill>
                <a:latin typeface="HelveticaNeueLT Pro 55 Roman" panose="020B0604020202020204" pitchFamily="34" charset="0"/>
              </a:rPr>
              <a:t>Op til </a:t>
            </a:r>
            <a:br>
              <a:rPr lang="da-DK" sz="900" b="1" dirty="0">
                <a:solidFill>
                  <a:schemeClr val="tx1"/>
                </a:solidFill>
                <a:latin typeface="HelveticaNeueLT Pro 55 Roman" panose="020B0604020202020204" pitchFamily="34" charset="0"/>
              </a:rPr>
            </a:br>
            <a:r>
              <a:rPr lang="da-DK" sz="900" b="1" dirty="0">
                <a:solidFill>
                  <a:schemeClr val="tx1"/>
                </a:solidFill>
                <a:latin typeface="HelveticaNeueLT Pro 55 Roman" panose="020B0604020202020204" pitchFamily="34" charset="0"/>
              </a:rPr>
              <a:t>800 Euro ekstra om måneden</a:t>
            </a:r>
            <a:endParaRPr lang="sv-SE" sz="900" b="1" dirty="0">
              <a:solidFill>
                <a:schemeClr val="tx1"/>
              </a:solidFill>
              <a:latin typeface="HelveticaNeueLT Pro 55 Roman" panose="020B0604020202020204" pitchFamily="34" charset="0"/>
            </a:endParaRPr>
          </a:p>
        </p:txBody>
      </p:sp>
      <p:sp>
        <p:nvSpPr>
          <p:cNvPr id="18" name="Höger 17">
            <a:extLst>
              <a:ext uri="{FF2B5EF4-FFF2-40B4-BE49-F238E27FC236}">
                <a16:creationId xmlns:a16="http://schemas.microsoft.com/office/drawing/2014/main" id="{76D86330-8C49-9D42-8C34-F545F44DD176}"/>
              </a:ext>
            </a:extLst>
          </p:cNvPr>
          <p:cNvSpPr/>
          <p:nvPr/>
        </p:nvSpPr>
        <p:spPr>
          <a:xfrm>
            <a:off x="6240486" y="2649329"/>
            <a:ext cx="248878" cy="24887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pic>
        <p:nvPicPr>
          <p:cNvPr id="15" name="Picture 7">
            <a:extLst>
              <a:ext uri="{FF2B5EF4-FFF2-40B4-BE49-F238E27FC236}">
                <a16:creationId xmlns:a16="http://schemas.microsoft.com/office/drawing/2014/main" id="{9F9A79AC-3EF0-4A4F-B242-936552A7D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Tree>
    <p:extLst>
      <p:ext uri="{BB962C8B-B14F-4D97-AF65-F5344CB8AC3E}">
        <p14:creationId xmlns:p14="http://schemas.microsoft.com/office/powerpoint/2010/main" val="16490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7">
            <a:extLst>
              <a:ext uri="{FF2B5EF4-FFF2-40B4-BE49-F238E27FC236}">
                <a16:creationId xmlns:a16="http://schemas.microsoft.com/office/drawing/2014/main" id="{75BBF1AA-6CE6-F542-8DF3-7EF95DDEE92B}"/>
              </a:ext>
            </a:extLst>
          </p:cNvPr>
          <p:cNvSpPr/>
          <p:nvPr/>
        </p:nvSpPr>
        <p:spPr>
          <a:xfrm>
            <a:off x="-2" y="0"/>
            <a:ext cx="9144002"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49880" y="277296"/>
            <a:ext cx="7292658" cy="848182"/>
          </a:xfrm>
        </p:spPr>
        <p:txBody>
          <a:bodyPr/>
          <a:lstStyle/>
          <a:p>
            <a:r>
              <a:rPr lang="sv-SE" sz="2800" dirty="0" err="1"/>
              <a:t>Tilpasset</a:t>
            </a:r>
            <a:r>
              <a:rPr lang="sv-SE" sz="2800" dirty="0"/>
              <a:t> dig</a:t>
            </a:r>
          </a:p>
        </p:txBody>
      </p:sp>
      <p:pic>
        <p:nvPicPr>
          <p:cNvPr id="25" name="Picture 7">
            <a:extLst>
              <a:ext uri="{FF2B5EF4-FFF2-40B4-BE49-F238E27FC236}">
                <a16:creationId xmlns:a16="http://schemas.microsoft.com/office/drawing/2014/main" id="{96E1F41E-C1CC-E74C-9A84-87795DE83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6000" y="4406049"/>
            <a:ext cx="861261" cy="560861"/>
          </a:xfrm>
          <a:prstGeom prst="rect">
            <a:avLst/>
          </a:prstGeom>
        </p:spPr>
      </p:pic>
      <p:sp>
        <p:nvSpPr>
          <p:cNvPr id="18" name="Title 1">
            <a:extLst>
              <a:ext uri="{FF2B5EF4-FFF2-40B4-BE49-F238E27FC236}">
                <a16:creationId xmlns:a16="http://schemas.microsoft.com/office/drawing/2014/main" id="{D3ACB2C0-9ABF-47A5-8471-70A10E5DB8D8}"/>
              </a:ext>
            </a:extLst>
          </p:cNvPr>
          <p:cNvSpPr txBox="1">
            <a:spLocks/>
          </p:cNvSpPr>
          <p:nvPr/>
        </p:nvSpPr>
        <p:spPr>
          <a:xfrm>
            <a:off x="176037" y="4455819"/>
            <a:ext cx="2296850"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ea typeface="Helvetica" charset="0"/>
                <a:cs typeface="Arial Narrow" panose="020B0604020202020204" pitchFamily="34" charset="0"/>
              </a:rPr>
              <a:t>JENNIE HULTQVIST</a:t>
            </a:r>
          </a:p>
          <a:p>
            <a:r>
              <a:rPr lang="sv-SE" sz="1100" b="1" i="1" dirty="0" err="1">
                <a:latin typeface="Arial Narrow" panose="020B0604020202020204" pitchFamily="34" charset="0"/>
                <a:cs typeface="Arial Narrow" panose="020B0604020202020204" pitchFamily="34" charset="0"/>
              </a:rPr>
              <a:t>Børnehaveklasseleder</a:t>
            </a:r>
            <a:endParaRPr lang="sv-SE" sz="1100" b="1" i="1" dirty="0">
              <a:latin typeface="Arial Narrow" panose="020B0604020202020204" pitchFamily="34" charset="0"/>
              <a:cs typeface="Arial Narrow" panose="020B0604020202020204" pitchFamily="34" charset="0"/>
            </a:endParaRPr>
          </a:p>
        </p:txBody>
      </p:sp>
      <p:sp>
        <p:nvSpPr>
          <p:cNvPr id="20" name="Title 1">
            <a:extLst>
              <a:ext uri="{FF2B5EF4-FFF2-40B4-BE49-F238E27FC236}">
                <a16:creationId xmlns:a16="http://schemas.microsoft.com/office/drawing/2014/main" id="{B8D1BDF2-A04A-4629-8758-B39BE852F9B1}"/>
              </a:ext>
            </a:extLst>
          </p:cNvPr>
          <p:cNvSpPr txBox="1">
            <a:spLocks/>
          </p:cNvSpPr>
          <p:nvPr/>
        </p:nvSpPr>
        <p:spPr>
          <a:xfrm>
            <a:off x="2686880" y="4455819"/>
            <a:ext cx="1712136"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ea typeface="Helvetica" charset="0"/>
                <a:cs typeface="Arial Narrow" panose="020B0604020202020204" pitchFamily="34" charset="0"/>
              </a:rPr>
              <a:t>MILLE LØKKEN SCHOOP</a:t>
            </a:r>
          </a:p>
          <a:p>
            <a:r>
              <a:rPr lang="sv-SE" sz="1100" b="1" i="1" dirty="0" err="1">
                <a:latin typeface="Arial Narrow" panose="020B0604020202020204" pitchFamily="34" charset="0"/>
                <a:cs typeface="Arial Narrow" panose="020B0604020202020204" pitchFamily="34" charset="0"/>
              </a:rPr>
              <a:t>Frisør</a:t>
            </a:r>
            <a:r>
              <a:rPr lang="sv-SE" sz="1100" b="1" i="1" dirty="0">
                <a:latin typeface="Arial Narrow" panose="020B0604020202020204" pitchFamily="34" charset="0"/>
                <a:cs typeface="Arial Narrow" panose="020B0604020202020204" pitchFamily="34" charset="0"/>
              </a:rPr>
              <a:t>/</a:t>
            </a:r>
            <a:r>
              <a:rPr lang="sv-SE" sz="1100" b="1" i="1" dirty="0" err="1">
                <a:latin typeface="Arial Narrow" panose="020B0604020202020204" pitchFamily="34" charset="0"/>
                <a:cs typeface="Arial Narrow" panose="020B0604020202020204" pitchFamily="34" charset="0"/>
              </a:rPr>
              <a:t>ridelærer</a:t>
            </a:r>
            <a:endParaRPr lang="sv-SE" sz="1100" b="1" i="1" dirty="0">
              <a:latin typeface="Arial Narrow" panose="020B0604020202020204" pitchFamily="34" charset="0"/>
              <a:cs typeface="Arial Narrow" panose="020B0604020202020204" pitchFamily="34" charset="0"/>
            </a:endParaRPr>
          </a:p>
        </p:txBody>
      </p:sp>
      <p:sp>
        <p:nvSpPr>
          <p:cNvPr id="23" name="Title 1">
            <a:extLst>
              <a:ext uri="{FF2B5EF4-FFF2-40B4-BE49-F238E27FC236}">
                <a16:creationId xmlns:a16="http://schemas.microsoft.com/office/drawing/2014/main" id="{F5067B5F-5CE7-4CF5-8885-2898E4516665}"/>
              </a:ext>
            </a:extLst>
          </p:cNvPr>
          <p:cNvSpPr txBox="1">
            <a:spLocks/>
          </p:cNvSpPr>
          <p:nvPr/>
        </p:nvSpPr>
        <p:spPr>
          <a:xfrm>
            <a:off x="4626165" y="4439377"/>
            <a:ext cx="2376379" cy="2874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ea typeface="Helvetica" charset="0"/>
                <a:cs typeface="Arial Narrow" panose="020B0604020202020204" pitchFamily="34" charset="0"/>
              </a:rPr>
              <a:t>VIBEKE SANDMO</a:t>
            </a:r>
          </a:p>
          <a:p>
            <a:r>
              <a:rPr lang="sv-SE" sz="1100" b="1" i="1" dirty="0" err="1">
                <a:latin typeface="Arial Narrow" panose="020B0604020202020204" pitchFamily="34" charset="0"/>
                <a:cs typeface="Arial Narrow" panose="020B0604020202020204" pitchFamily="34" charset="0"/>
              </a:rPr>
              <a:t>Frisør</a:t>
            </a:r>
            <a:endParaRPr lang="sv-SE" sz="1100" b="1" i="1" dirty="0">
              <a:latin typeface="Arial Narrow" panose="020B0604020202020204" pitchFamily="34" charset="0"/>
              <a:cs typeface="Arial Narrow" panose="020B0604020202020204" pitchFamily="34" charset="0"/>
            </a:endParaRPr>
          </a:p>
        </p:txBody>
      </p:sp>
      <p:sp>
        <p:nvSpPr>
          <p:cNvPr id="26" name="Title 1">
            <a:extLst>
              <a:ext uri="{FF2B5EF4-FFF2-40B4-BE49-F238E27FC236}">
                <a16:creationId xmlns:a16="http://schemas.microsoft.com/office/drawing/2014/main" id="{DE10ECEE-A281-47D8-BFA4-B10DCDF483CD}"/>
              </a:ext>
            </a:extLst>
          </p:cNvPr>
          <p:cNvSpPr txBox="1">
            <a:spLocks/>
          </p:cNvSpPr>
          <p:nvPr/>
        </p:nvSpPr>
        <p:spPr>
          <a:xfrm>
            <a:off x="4895019" y="2500001"/>
            <a:ext cx="2225696" cy="33965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ea typeface="Helvetica" charset="0"/>
                <a:cs typeface="Arial Narrow" panose="020B0604020202020204" pitchFamily="34" charset="0"/>
              </a:rPr>
              <a:t>JAANA VAHOLOUTO</a:t>
            </a:r>
          </a:p>
          <a:p>
            <a:r>
              <a:rPr lang="sv-SE" sz="1100" b="1" i="1" dirty="0" err="1">
                <a:latin typeface="Arial Narrow" panose="020B0604020202020204" pitchFamily="34" charset="0"/>
                <a:cs typeface="Arial Narrow" panose="020B0604020202020204" pitchFamily="34" charset="0"/>
              </a:rPr>
              <a:t>Kundeansvarlig</a:t>
            </a:r>
            <a:endParaRPr lang="sv-SE" sz="1100" b="1" i="1" dirty="0">
              <a:latin typeface="Arial Narrow" panose="020B0604020202020204" pitchFamily="34" charset="0"/>
              <a:cs typeface="Arial Narrow" panose="020B0604020202020204" pitchFamily="34" charset="0"/>
            </a:endParaRPr>
          </a:p>
        </p:txBody>
      </p:sp>
      <p:sp>
        <p:nvSpPr>
          <p:cNvPr id="27" name="Title 1">
            <a:extLst>
              <a:ext uri="{FF2B5EF4-FFF2-40B4-BE49-F238E27FC236}">
                <a16:creationId xmlns:a16="http://schemas.microsoft.com/office/drawing/2014/main" id="{E24C635D-C424-4BBA-AD37-45510BB46AFC}"/>
              </a:ext>
            </a:extLst>
          </p:cNvPr>
          <p:cNvSpPr txBox="1">
            <a:spLocks/>
          </p:cNvSpPr>
          <p:nvPr/>
        </p:nvSpPr>
        <p:spPr>
          <a:xfrm>
            <a:off x="286269" y="2518855"/>
            <a:ext cx="2155938"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ea typeface="Helvetica" charset="0"/>
                <a:cs typeface="Arial Narrow" panose="020B0604020202020204" pitchFamily="34" charset="0"/>
              </a:rPr>
              <a:t>ANN KRISTIN HETLAND</a:t>
            </a:r>
          </a:p>
          <a:p>
            <a:r>
              <a:rPr lang="sv-SE" sz="1100" b="1" i="1" dirty="0">
                <a:latin typeface="Arial Narrow" panose="020B0604020202020204" pitchFamily="34" charset="0"/>
                <a:cs typeface="Arial Narrow" panose="020B0604020202020204" pitchFamily="34" charset="0"/>
              </a:rPr>
              <a:t>Butikschef</a:t>
            </a:r>
          </a:p>
        </p:txBody>
      </p:sp>
      <p:sp>
        <p:nvSpPr>
          <p:cNvPr id="28" name="Title 1">
            <a:extLst>
              <a:ext uri="{FF2B5EF4-FFF2-40B4-BE49-F238E27FC236}">
                <a16:creationId xmlns:a16="http://schemas.microsoft.com/office/drawing/2014/main" id="{5E9A34C2-DE57-4B58-A818-747A0BB92C2A}"/>
              </a:ext>
            </a:extLst>
          </p:cNvPr>
          <p:cNvSpPr txBox="1">
            <a:spLocks/>
          </p:cNvSpPr>
          <p:nvPr/>
        </p:nvSpPr>
        <p:spPr>
          <a:xfrm>
            <a:off x="2706633" y="2524982"/>
            <a:ext cx="1889335" cy="258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ea typeface="Helvetica" charset="0"/>
                <a:cs typeface="Arial Narrow" panose="020B0604020202020204" pitchFamily="34" charset="0"/>
              </a:rPr>
              <a:t>BODIL S JØRGENSEN</a:t>
            </a:r>
          </a:p>
          <a:p>
            <a:r>
              <a:rPr lang="sv-SE" sz="1100" b="1" i="1" dirty="0" err="1">
                <a:latin typeface="Arial Narrow" panose="020B0604020202020204" pitchFamily="34" charset="0"/>
                <a:cs typeface="Arial Narrow" panose="020B0604020202020204" pitchFamily="34" charset="0"/>
              </a:rPr>
              <a:t>Sygeplejerske</a:t>
            </a:r>
            <a:endParaRPr lang="sv-SE" sz="1100" b="1" i="1" dirty="0">
              <a:latin typeface="Arial Narrow" panose="020B0604020202020204" pitchFamily="34" charset="0"/>
              <a:cs typeface="Arial Narrow" panose="020B0604020202020204" pitchFamily="34" charset="0"/>
            </a:endParaRPr>
          </a:p>
        </p:txBody>
      </p:sp>
      <p:pic>
        <p:nvPicPr>
          <p:cNvPr id="29" name="Bildobjekt 28">
            <a:extLst>
              <a:ext uri="{FF2B5EF4-FFF2-40B4-BE49-F238E27FC236}">
                <a16:creationId xmlns:a16="http://schemas.microsoft.com/office/drawing/2014/main" id="{2478E951-C030-4D2D-80CC-DFC2898326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6188" y="3043793"/>
            <a:ext cx="1253067" cy="1253067"/>
          </a:xfrm>
          <a:prstGeom prst="ellipse">
            <a:avLst/>
          </a:prstGeom>
          <a:solidFill>
            <a:schemeClr val="tx1"/>
          </a:solidFill>
          <a:ln w="57150">
            <a:noFill/>
          </a:ln>
        </p:spPr>
      </p:pic>
      <p:pic>
        <p:nvPicPr>
          <p:cNvPr id="30" name="Bildobjekt 29">
            <a:extLst>
              <a:ext uri="{FF2B5EF4-FFF2-40B4-BE49-F238E27FC236}">
                <a16:creationId xmlns:a16="http://schemas.microsoft.com/office/drawing/2014/main" id="{FC9BCCDF-4FDA-414D-9472-23DD3CD6E9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05993" y="1144708"/>
            <a:ext cx="1253067" cy="1253067"/>
          </a:xfrm>
          <a:prstGeom prst="ellipse">
            <a:avLst/>
          </a:prstGeom>
          <a:solidFill>
            <a:schemeClr val="tx1"/>
          </a:solidFill>
          <a:ln w="57150">
            <a:noFill/>
          </a:ln>
        </p:spPr>
      </p:pic>
      <p:pic>
        <p:nvPicPr>
          <p:cNvPr id="31" name="Bildobjekt 30">
            <a:extLst>
              <a:ext uri="{FF2B5EF4-FFF2-40B4-BE49-F238E27FC236}">
                <a16:creationId xmlns:a16="http://schemas.microsoft.com/office/drawing/2014/main" id="{0589E08A-0F8E-4E6F-9166-FFEFFCBC5A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09746" y="3080262"/>
            <a:ext cx="1253067" cy="1253067"/>
          </a:xfrm>
          <a:prstGeom prst="ellipse">
            <a:avLst/>
          </a:prstGeom>
          <a:solidFill>
            <a:schemeClr val="tx1"/>
          </a:solidFill>
          <a:ln w="57150">
            <a:noFill/>
          </a:ln>
        </p:spPr>
      </p:pic>
      <p:pic>
        <p:nvPicPr>
          <p:cNvPr id="32" name="Bildobjekt 31">
            <a:extLst>
              <a:ext uri="{FF2B5EF4-FFF2-40B4-BE49-F238E27FC236}">
                <a16:creationId xmlns:a16="http://schemas.microsoft.com/office/drawing/2014/main" id="{E40C3B5C-0DF8-4235-9A6C-48E5B7647C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36610" y="1162071"/>
            <a:ext cx="1244374" cy="1244374"/>
          </a:xfrm>
          <a:prstGeom prst="ellipse">
            <a:avLst/>
          </a:prstGeom>
          <a:solidFill>
            <a:schemeClr val="tx1"/>
          </a:solidFill>
          <a:ln w="57150">
            <a:noFill/>
          </a:ln>
        </p:spPr>
      </p:pic>
      <p:pic>
        <p:nvPicPr>
          <p:cNvPr id="33" name="Bildobjekt 32">
            <a:extLst>
              <a:ext uri="{FF2B5EF4-FFF2-40B4-BE49-F238E27FC236}">
                <a16:creationId xmlns:a16="http://schemas.microsoft.com/office/drawing/2014/main" id="{2981E954-C59D-403E-8A68-3728046C0D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69913" y="3061408"/>
            <a:ext cx="1288881" cy="1288881"/>
          </a:xfrm>
          <a:prstGeom prst="ellipse">
            <a:avLst/>
          </a:prstGeom>
          <a:solidFill>
            <a:schemeClr val="tx1"/>
          </a:solidFill>
          <a:ln w="57150">
            <a:noFill/>
          </a:ln>
        </p:spPr>
      </p:pic>
      <p:pic>
        <p:nvPicPr>
          <p:cNvPr id="34" name="Bildobjekt 33">
            <a:extLst>
              <a:ext uri="{FF2B5EF4-FFF2-40B4-BE49-F238E27FC236}">
                <a16:creationId xmlns:a16="http://schemas.microsoft.com/office/drawing/2014/main" id="{5A607A42-764E-49AD-9A02-1966F7189A1A}"/>
              </a:ext>
            </a:extLst>
          </p:cNvPr>
          <p:cNvPicPr>
            <a:picLocks noChangeAspect="1"/>
          </p:cNvPicPr>
          <p:nvPr/>
        </p:nvPicPr>
        <p:blipFill>
          <a:blip r:embed="rId9">
            <a:extLst>
              <a:ext uri="{28A0092B-C50C-407E-A947-70E740481C1C}">
                <a14:useLocalDpi xmlns:a14="http://schemas.microsoft.com/office/drawing/2010/main" val="0"/>
              </a:ext>
            </a:extLst>
          </a:blip>
          <a:srcRect t="176" b="176"/>
          <a:stretch/>
        </p:blipFill>
        <p:spPr>
          <a:xfrm>
            <a:off x="663574" y="1162071"/>
            <a:ext cx="1244374" cy="1244374"/>
          </a:xfrm>
          <a:prstGeom prst="ellipse">
            <a:avLst/>
          </a:prstGeom>
          <a:solidFill>
            <a:schemeClr val="tx1"/>
          </a:solidFill>
          <a:ln w="57150">
            <a:noFill/>
          </a:ln>
        </p:spPr>
      </p:pic>
      <p:sp>
        <p:nvSpPr>
          <p:cNvPr id="17" name="Title 1">
            <a:extLst>
              <a:ext uri="{FF2B5EF4-FFF2-40B4-BE49-F238E27FC236}">
                <a16:creationId xmlns:a16="http://schemas.microsoft.com/office/drawing/2014/main" id="{1CF39B66-BD35-4169-B30F-F7C10D473B34}"/>
              </a:ext>
            </a:extLst>
          </p:cNvPr>
          <p:cNvSpPr txBox="1">
            <a:spLocks/>
          </p:cNvSpPr>
          <p:nvPr/>
        </p:nvSpPr>
        <p:spPr>
          <a:xfrm>
            <a:off x="6765803" y="2483461"/>
            <a:ext cx="2225696" cy="33965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rPr>
              <a:t>MAHAD MUHAMMED ABDI</a:t>
            </a:r>
          </a:p>
          <a:p>
            <a:r>
              <a:rPr lang="sv-SE" sz="1100" b="1" i="1" dirty="0" err="1">
                <a:latin typeface="Arial Narrow" panose="020B0604020202020204" pitchFamily="34" charset="0"/>
                <a:cs typeface="Arial Narrow" panose="020B0604020202020204" pitchFamily="34" charset="0"/>
              </a:rPr>
              <a:t>Reng.assistent</a:t>
            </a:r>
            <a:endParaRPr lang="sv-SE" sz="1100" b="1" i="1" dirty="0">
              <a:latin typeface="Arial Narrow" panose="020B0604020202020204" pitchFamily="34" charset="0"/>
              <a:cs typeface="Arial Narrow" panose="020B0604020202020204" pitchFamily="34" charset="0"/>
            </a:endParaRPr>
          </a:p>
        </p:txBody>
      </p:sp>
      <p:pic>
        <p:nvPicPr>
          <p:cNvPr id="19" name="Bildobjekt 20">
            <a:extLst>
              <a:ext uri="{FF2B5EF4-FFF2-40B4-BE49-F238E27FC236}">
                <a16:creationId xmlns:a16="http://schemas.microsoft.com/office/drawing/2014/main" id="{DAF8A9A1-50C1-48E5-AC9F-166ADB78640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7176777" y="1106624"/>
            <a:ext cx="1253067" cy="1253067"/>
          </a:xfrm>
          <a:prstGeom prst="ellipse">
            <a:avLst/>
          </a:prstGeom>
          <a:solidFill>
            <a:schemeClr val="tx1"/>
          </a:solidFill>
          <a:ln w="12700">
            <a:solidFill>
              <a:schemeClr val="tx1"/>
            </a:solidFill>
          </a:ln>
        </p:spPr>
      </p:pic>
      <p:sp>
        <p:nvSpPr>
          <p:cNvPr id="21" name="Title 1">
            <a:extLst>
              <a:ext uri="{FF2B5EF4-FFF2-40B4-BE49-F238E27FC236}">
                <a16:creationId xmlns:a16="http://schemas.microsoft.com/office/drawing/2014/main" id="{A7F556ED-9875-4B43-87A5-A4ACAF6B2993}"/>
              </a:ext>
            </a:extLst>
          </p:cNvPr>
          <p:cNvSpPr txBox="1">
            <a:spLocks/>
          </p:cNvSpPr>
          <p:nvPr/>
        </p:nvSpPr>
        <p:spPr>
          <a:xfrm>
            <a:off x="6632766" y="4406049"/>
            <a:ext cx="2225696" cy="33965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rPr>
              <a:t>HANS HENRIK GLAVIND</a:t>
            </a:r>
          </a:p>
          <a:p>
            <a:r>
              <a:rPr lang="sv-SE" sz="1100" b="1" i="1" dirty="0" err="1">
                <a:latin typeface="Arial Narrow" panose="020B0604020202020204" pitchFamily="34" charset="0"/>
                <a:cs typeface="Arial Narrow" panose="020B0604020202020204" pitchFamily="34" charset="0"/>
              </a:rPr>
              <a:t>Politibetjent</a:t>
            </a:r>
            <a:endParaRPr lang="sv-SE" sz="1100" b="1" i="1" dirty="0">
              <a:latin typeface="Arial Narrow" panose="020B0604020202020204" pitchFamily="34" charset="0"/>
              <a:cs typeface="Arial Narrow" panose="020B0604020202020204" pitchFamily="34" charset="0"/>
            </a:endParaRPr>
          </a:p>
        </p:txBody>
      </p:sp>
      <p:pic>
        <p:nvPicPr>
          <p:cNvPr id="22" name="Bildobjekt 28">
            <a:extLst>
              <a:ext uri="{FF2B5EF4-FFF2-40B4-BE49-F238E27FC236}">
                <a16:creationId xmlns:a16="http://schemas.microsoft.com/office/drawing/2014/main" id="{598D9CB0-FFCF-4DDA-BF78-E4B8CFD4E5C5}"/>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p:blipFill>
        <p:spPr>
          <a:xfrm>
            <a:off x="7119080" y="3071148"/>
            <a:ext cx="1253067" cy="1253067"/>
          </a:xfrm>
          <a:prstGeom prst="ellipse">
            <a:avLst/>
          </a:prstGeom>
          <a:solidFill>
            <a:schemeClr val="tx1"/>
          </a:solidFill>
          <a:ln w="12700">
            <a:solidFill>
              <a:schemeClr val="tx1"/>
            </a:solidFill>
          </a:ln>
        </p:spPr>
      </p:pic>
      <p:sp>
        <p:nvSpPr>
          <p:cNvPr id="35" name="Title 1">
            <a:extLst>
              <a:ext uri="{FF2B5EF4-FFF2-40B4-BE49-F238E27FC236}">
                <a16:creationId xmlns:a16="http://schemas.microsoft.com/office/drawing/2014/main" id="{7EAB4848-20DD-45E3-8166-D3A6C37CBA69}"/>
              </a:ext>
            </a:extLst>
          </p:cNvPr>
          <p:cNvSpPr txBox="1">
            <a:spLocks/>
          </p:cNvSpPr>
          <p:nvPr/>
        </p:nvSpPr>
        <p:spPr>
          <a:xfrm>
            <a:off x="4811235" y="2500001"/>
            <a:ext cx="2225696" cy="33965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sz="1100" b="1" i="1" dirty="0">
              <a:latin typeface="Arial Narrow" panose="020B0604020202020204" pitchFamily="34" charset="0"/>
              <a:cs typeface="Arial Narrow" panose="020B0604020202020204" pitchFamily="34" charset="0"/>
            </a:endParaRPr>
          </a:p>
        </p:txBody>
      </p:sp>
      <p:sp>
        <p:nvSpPr>
          <p:cNvPr id="36" name="Title 1">
            <a:extLst>
              <a:ext uri="{FF2B5EF4-FFF2-40B4-BE49-F238E27FC236}">
                <a16:creationId xmlns:a16="http://schemas.microsoft.com/office/drawing/2014/main" id="{229BA2EA-7153-4DAE-820C-415EFF00B840}"/>
              </a:ext>
            </a:extLst>
          </p:cNvPr>
          <p:cNvSpPr txBox="1">
            <a:spLocks/>
          </p:cNvSpPr>
          <p:nvPr/>
        </p:nvSpPr>
        <p:spPr>
          <a:xfrm>
            <a:off x="2622849" y="2524982"/>
            <a:ext cx="1889335" cy="258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sz="1100" b="1" i="1" dirty="0">
              <a:latin typeface="Arial Narrow" panose="020B0604020202020204" pitchFamily="34" charset="0"/>
              <a:cs typeface="Arial Narrow" panose="020B0604020202020204" pitchFamily="34" charset="0"/>
            </a:endParaRPr>
          </a:p>
        </p:txBody>
      </p:sp>
      <p:sp>
        <p:nvSpPr>
          <p:cNvPr id="39" name="Title 1">
            <a:extLst>
              <a:ext uri="{FF2B5EF4-FFF2-40B4-BE49-F238E27FC236}">
                <a16:creationId xmlns:a16="http://schemas.microsoft.com/office/drawing/2014/main" id="{1135B7C1-B9FD-48CD-BF5E-06235B1AC152}"/>
              </a:ext>
            </a:extLst>
          </p:cNvPr>
          <p:cNvSpPr txBox="1">
            <a:spLocks/>
          </p:cNvSpPr>
          <p:nvPr/>
        </p:nvSpPr>
        <p:spPr>
          <a:xfrm>
            <a:off x="6682019" y="2483461"/>
            <a:ext cx="2225696" cy="33965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sz="1100" b="1"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9816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AB4E35F6-7368-004F-B644-5712BAB50F3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358367"/>
            <a:ext cx="7292658" cy="1438163"/>
          </a:xfrm>
        </p:spPr>
        <p:txBody>
          <a:bodyPr/>
          <a:lstStyle/>
          <a:p>
            <a:pPr>
              <a:lnSpc>
                <a:spcPts val="4000"/>
              </a:lnSpc>
            </a:pPr>
            <a:r>
              <a:rPr lang="sv-SE" dirty="0">
                <a:solidFill>
                  <a:schemeClr val="bg1"/>
                </a:solidFill>
              </a:rPr>
              <a:t>Produkter </a:t>
            </a:r>
            <a:r>
              <a:rPr lang="sv-SE" dirty="0" err="1">
                <a:solidFill>
                  <a:schemeClr val="bg1"/>
                </a:solidFill>
              </a:rPr>
              <a:t>af</a:t>
            </a:r>
            <a:r>
              <a:rPr lang="sv-SE" dirty="0">
                <a:solidFill>
                  <a:schemeClr val="bg1"/>
                </a:solidFill>
              </a:rPr>
              <a:t> </a:t>
            </a:r>
            <a:br>
              <a:rPr lang="sv-SE" dirty="0">
                <a:solidFill>
                  <a:schemeClr val="bg1"/>
                </a:solidFill>
              </a:rPr>
            </a:br>
            <a:r>
              <a:rPr lang="sv-SE" dirty="0" err="1">
                <a:solidFill>
                  <a:schemeClr val="bg1"/>
                </a:solidFill>
              </a:rPr>
              <a:t>høj</a:t>
            </a:r>
            <a:r>
              <a:rPr lang="sv-SE" dirty="0">
                <a:solidFill>
                  <a:schemeClr val="bg1"/>
                </a:solidFill>
              </a:rPr>
              <a:t> kvalitet</a:t>
            </a:r>
          </a:p>
        </p:txBody>
      </p:sp>
      <p:pic>
        <p:nvPicPr>
          <p:cNvPr id="18" name="Bildobjekt 17">
            <a:extLst>
              <a:ext uri="{FF2B5EF4-FFF2-40B4-BE49-F238E27FC236}">
                <a16:creationId xmlns:a16="http://schemas.microsoft.com/office/drawing/2014/main" id="{3AF5BB50-4BA6-C64D-935E-722ADD463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054" y="1550326"/>
            <a:ext cx="2301969" cy="2301969"/>
          </a:xfrm>
          <a:prstGeom prst="rect">
            <a:avLst/>
          </a:prstGeom>
        </p:spPr>
      </p:pic>
    </p:spTree>
    <p:extLst>
      <p:ext uri="{BB962C8B-B14F-4D97-AF65-F5344CB8AC3E}">
        <p14:creationId xmlns:p14="http://schemas.microsoft.com/office/powerpoint/2010/main" val="72244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5467DD8-9AE0-D542-B814-F4E64D0BE3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9" name="Rectangle 7">
            <a:extLst>
              <a:ext uri="{FF2B5EF4-FFF2-40B4-BE49-F238E27FC236}">
                <a16:creationId xmlns:a16="http://schemas.microsoft.com/office/drawing/2014/main" id="{60AF469D-F3C9-2F49-BF76-44531933AE6A}"/>
              </a:ext>
            </a:extLst>
          </p:cNvPr>
          <p:cNvSpPr/>
          <p:nvPr/>
        </p:nvSpPr>
        <p:spPr>
          <a:xfrm>
            <a:off x="-2" y="0"/>
            <a:ext cx="4572002"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31152" y="350120"/>
            <a:ext cx="7292658" cy="1438163"/>
          </a:xfrm>
        </p:spPr>
        <p:txBody>
          <a:bodyPr/>
          <a:lstStyle/>
          <a:p>
            <a:r>
              <a:rPr lang="sv-SE" dirty="0" err="1"/>
              <a:t>Hvorfor</a:t>
            </a:r>
            <a:r>
              <a:rPr lang="sv-SE" dirty="0"/>
              <a:t> </a:t>
            </a:r>
            <a:r>
              <a:rPr lang="sv-SE" dirty="0" err="1"/>
              <a:t>Forevers</a:t>
            </a:r>
            <a:r>
              <a:rPr lang="sv-SE" dirty="0"/>
              <a:t> </a:t>
            </a:r>
            <a:br>
              <a:rPr lang="sv-SE" dirty="0"/>
            </a:br>
            <a:r>
              <a:rPr lang="sv-SE" dirty="0"/>
              <a:t>produkter?</a:t>
            </a:r>
          </a:p>
        </p:txBody>
      </p:sp>
      <p:sp>
        <p:nvSpPr>
          <p:cNvPr id="5" name="Platshållare för innehåll 3">
            <a:extLst>
              <a:ext uri="{FF2B5EF4-FFF2-40B4-BE49-F238E27FC236}">
                <a16:creationId xmlns:a16="http://schemas.microsoft.com/office/drawing/2014/main" id="{E919B758-6ABE-1648-B187-EC2058BDE21F}"/>
              </a:ext>
            </a:extLst>
          </p:cNvPr>
          <p:cNvSpPr txBox="1">
            <a:spLocks/>
          </p:cNvSpPr>
          <p:nvPr/>
        </p:nvSpPr>
        <p:spPr>
          <a:xfrm>
            <a:off x="335548" y="1888237"/>
            <a:ext cx="3989318" cy="2009166"/>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200"/>
              </a:lnSpc>
              <a:spcAft>
                <a:spcPts val="800"/>
              </a:spcAft>
            </a:pPr>
            <a:r>
              <a:rPr lang="sv-SE" b="1" dirty="0"/>
              <a:t>Nr. 1 </a:t>
            </a:r>
            <a:r>
              <a:rPr lang="da-DK" dirty="0"/>
              <a:t>i verden som producent af </a:t>
            </a:r>
            <a:br>
              <a:rPr lang="da-DK" dirty="0"/>
            </a:br>
            <a:r>
              <a:rPr lang="da-DK" dirty="0"/>
              <a:t>Aloe </a:t>
            </a:r>
            <a:r>
              <a:rPr lang="da-DK" dirty="0" err="1"/>
              <a:t>vera</a:t>
            </a:r>
            <a:r>
              <a:rPr lang="da-DK" dirty="0"/>
              <a:t>-baserede produkter</a:t>
            </a:r>
            <a:endParaRPr lang="sv-SE" dirty="0"/>
          </a:p>
          <a:p>
            <a:pPr>
              <a:lnSpc>
                <a:spcPts val="2200"/>
              </a:lnSpc>
              <a:spcAft>
                <a:spcPts val="800"/>
              </a:spcAft>
            </a:pPr>
            <a:r>
              <a:rPr lang="sv-SE" dirty="0" err="1"/>
              <a:t>Patenteret</a:t>
            </a:r>
            <a:r>
              <a:rPr lang="sv-SE" dirty="0"/>
              <a:t> </a:t>
            </a:r>
            <a:r>
              <a:rPr lang="sv-SE" dirty="0" err="1"/>
              <a:t>stabiliseringsproces</a:t>
            </a:r>
            <a:r>
              <a:rPr lang="sv-SE" dirty="0"/>
              <a:t> </a:t>
            </a:r>
          </a:p>
          <a:p>
            <a:pPr>
              <a:lnSpc>
                <a:spcPts val="2200"/>
              </a:lnSpc>
              <a:spcAft>
                <a:spcPts val="800"/>
              </a:spcAft>
            </a:pPr>
            <a:r>
              <a:rPr lang="da-DK" dirty="0"/>
              <a:t>Produkter af høj kvalitet</a:t>
            </a:r>
            <a:endParaRPr lang="sv-SE" dirty="0"/>
          </a:p>
          <a:p>
            <a:pPr>
              <a:lnSpc>
                <a:spcPts val="2200"/>
              </a:lnSpc>
              <a:spcAft>
                <a:spcPts val="800"/>
              </a:spcAft>
            </a:pPr>
            <a:r>
              <a:rPr lang="sv-SE" b="1" dirty="0"/>
              <a:t>90 </a:t>
            </a:r>
            <a:r>
              <a:rPr lang="sv-SE" b="1" dirty="0" err="1"/>
              <a:t>dages</a:t>
            </a:r>
            <a:r>
              <a:rPr lang="sv-SE" b="1" dirty="0"/>
              <a:t> </a:t>
            </a:r>
            <a:r>
              <a:rPr lang="sv-SE" dirty="0" err="1"/>
              <a:t>tilfredshedsgaranti</a:t>
            </a:r>
            <a:endParaRPr lang="sv-SE" dirty="0"/>
          </a:p>
          <a:p>
            <a:pPr marL="0" indent="0">
              <a:lnSpc>
                <a:spcPts val="2200"/>
              </a:lnSpc>
              <a:spcAft>
                <a:spcPts val="800"/>
              </a:spcAft>
              <a:buNone/>
            </a:pPr>
            <a:endParaRPr lang="sv-SE" dirty="0"/>
          </a:p>
          <a:p>
            <a:pPr>
              <a:lnSpc>
                <a:spcPts val="2200"/>
              </a:lnSpc>
              <a:spcAft>
                <a:spcPts val="800"/>
              </a:spcAft>
            </a:pPr>
            <a:endParaRPr lang="sv-SE" dirty="0"/>
          </a:p>
          <a:p>
            <a:pPr>
              <a:lnSpc>
                <a:spcPts val="2200"/>
              </a:lnSpc>
              <a:spcAft>
                <a:spcPts val="800"/>
              </a:spcAft>
            </a:pPr>
            <a:endParaRPr lang="sv-SE" dirty="0"/>
          </a:p>
        </p:txBody>
      </p:sp>
      <p:pic>
        <p:nvPicPr>
          <p:cNvPr id="11" name="Bildobjekt 10">
            <a:extLst>
              <a:ext uri="{FF2B5EF4-FFF2-40B4-BE49-F238E27FC236}">
                <a16:creationId xmlns:a16="http://schemas.microsoft.com/office/drawing/2014/main" id="{03BDC773-59F1-3842-8445-5C959808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890" y="946429"/>
            <a:ext cx="1595562" cy="1595562"/>
          </a:xfrm>
          <a:prstGeom prst="rect">
            <a:avLst/>
          </a:prstGeom>
        </p:spPr>
      </p:pic>
      <p:pic>
        <p:nvPicPr>
          <p:cNvPr id="13" name="Bildobjekt 12">
            <a:extLst>
              <a:ext uri="{FF2B5EF4-FFF2-40B4-BE49-F238E27FC236}">
                <a16:creationId xmlns:a16="http://schemas.microsoft.com/office/drawing/2014/main" id="{FF06DD1E-0B9B-9545-82CC-55468A83275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283366" y="3959749"/>
            <a:ext cx="1123391" cy="770019"/>
          </a:xfrm>
          <a:prstGeom prst="rect">
            <a:avLst/>
          </a:prstGeom>
        </p:spPr>
      </p:pic>
      <p:pic>
        <p:nvPicPr>
          <p:cNvPr id="12" name="Bildobjekt 11">
            <a:extLst>
              <a:ext uri="{FF2B5EF4-FFF2-40B4-BE49-F238E27FC236}">
                <a16:creationId xmlns:a16="http://schemas.microsoft.com/office/drawing/2014/main" id="{E0EB077D-6DEE-3644-B4E0-DF069A7715F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28822" y="3972561"/>
            <a:ext cx="1648659" cy="770019"/>
          </a:xfrm>
          <a:prstGeom prst="rect">
            <a:avLst/>
          </a:prstGeom>
        </p:spPr>
      </p:pic>
      <p:sp>
        <p:nvSpPr>
          <p:cNvPr id="16" name="Rektangel 15">
            <a:extLst>
              <a:ext uri="{FF2B5EF4-FFF2-40B4-BE49-F238E27FC236}">
                <a16:creationId xmlns:a16="http://schemas.microsoft.com/office/drawing/2014/main" id="{2D2CC769-FF5A-0B42-8EC5-C382B28364F0}"/>
              </a:ext>
            </a:extLst>
          </p:cNvPr>
          <p:cNvSpPr/>
          <p:nvPr/>
        </p:nvSpPr>
        <p:spPr>
          <a:xfrm>
            <a:off x="655514" y="4156593"/>
            <a:ext cx="483155" cy="367330"/>
          </a:xfrm>
          <a:prstGeom prst="rect">
            <a:avLst/>
          </a:prstGeom>
          <a:solidFill>
            <a:schemeClr val="bg1"/>
          </a:solidFill>
          <a:ln w="571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17" name="Bildobjekt 16">
            <a:extLst>
              <a:ext uri="{FF2B5EF4-FFF2-40B4-BE49-F238E27FC236}">
                <a16:creationId xmlns:a16="http://schemas.microsoft.com/office/drawing/2014/main" id="{70758381-7C91-AF43-B7A1-6C342232671A}"/>
              </a:ext>
            </a:extLst>
          </p:cNvPr>
          <p:cNvPicPr>
            <a:picLocks noChangeAspect="1"/>
          </p:cNvPicPr>
          <p:nvPr/>
        </p:nvPicPr>
        <p:blipFill>
          <a:blip r:embed="rId7"/>
          <a:stretch>
            <a:fillRect/>
          </a:stretch>
        </p:blipFill>
        <p:spPr>
          <a:xfrm>
            <a:off x="718448" y="4187575"/>
            <a:ext cx="391249" cy="290660"/>
          </a:xfrm>
          <a:prstGeom prst="rect">
            <a:avLst/>
          </a:prstGeom>
        </p:spPr>
      </p:pic>
    </p:spTree>
    <p:extLst>
      <p:ext uri="{BB962C8B-B14F-4D97-AF65-F5344CB8AC3E}">
        <p14:creationId xmlns:p14="http://schemas.microsoft.com/office/powerpoint/2010/main" val="196710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7">
            <a:extLst>
              <a:ext uri="{FF2B5EF4-FFF2-40B4-BE49-F238E27FC236}">
                <a16:creationId xmlns:a16="http://schemas.microsoft.com/office/drawing/2014/main" id="{75BBF1AA-6CE6-F542-8DF3-7EF95DDEE92B}"/>
              </a:ext>
            </a:extLst>
          </p:cNvPr>
          <p:cNvSpPr/>
          <p:nvPr/>
        </p:nvSpPr>
        <p:spPr>
          <a:xfrm>
            <a:off x="0" y="0"/>
            <a:ext cx="9144002"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3" name="Platshållare för text 2">
            <a:extLst>
              <a:ext uri="{FF2B5EF4-FFF2-40B4-BE49-F238E27FC236}">
                <a16:creationId xmlns:a16="http://schemas.microsoft.com/office/drawing/2014/main" id="{419443AE-3A9A-D548-A1BF-F9AFCA801928}"/>
              </a:ext>
            </a:extLst>
          </p:cNvPr>
          <p:cNvSpPr>
            <a:spLocks noGrp="1"/>
          </p:cNvSpPr>
          <p:nvPr>
            <p:ph type="body" sz="quarter" idx="11"/>
          </p:nvPr>
        </p:nvSpPr>
        <p:spPr>
          <a:xfrm>
            <a:off x="349880" y="277296"/>
            <a:ext cx="7292658" cy="848182"/>
          </a:xfrm>
        </p:spPr>
        <p:txBody>
          <a:bodyPr/>
          <a:lstStyle/>
          <a:p>
            <a:r>
              <a:rPr lang="sv-SE" sz="2800" dirty="0" err="1"/>
              <a:t>Vores</a:t>
            </a:r>
            <a:r>
              <a:rPr lang="sv-SE" sz="2800" dirty="0"/>
              <a:t> </a:t>
            </a:r>
            <a:r>
              <a:rPr lang="sv-SE" sz="2800" dirty="0" err="1"/>
              <a:t>produktområder</a:t>
            </a:r>
            <a:endParaRPr lang="sv-SE" sz="2800" dirty="0"/>
          </a:p>
        </p:txBody>
      </p:sp>
      <p:pic>
        <p:nvPicPr>
          <p:cNvPr id="25" name="Picture 7">
            <a:extLst>
              <a:ext uri="{FF2B5EF4-FFF2-40B4-BE49-F238E27FC236}">
                <a16:creationId xmlns:a16="http://schemas.microsoft.com/office/drawing/2014/main" id="{96E1F41E-C1CC-E74C-9A84-87795DE83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pic>
        <p:nvPicPr>
          <p:cNvPr id="8" name="Bildobjekt 7">
            <a:extLst>
              <a:ext uri="{FF2B5EF4-FFF2-40B4-BE49-F238E27FC236}">
                <a16:creationId xmlns:a16="http://schemas.microsoft.com/office/drawing/2014/main" id="{0FEF1005-E5EB-7B43-ADE7-8E7F66F7BE9A}"/>
              </a:ext>
            </a:extLst>
          </p:cNvPr>
          <p:cNvPicPr>
            <a:picLocks noChangeAspect="1"/>
          </p:cNvPicPr>
          <p:nvPr/>
        </p:nvPicPr>
        <p:blipFill>
          <a:blip r:embed="rId4"/>
          <a:stretch>
            <a:fillRect/>
          </a:stretch>
        </p:blipFill>
        <p:spPr>
          <a:xfrm>
            <a:off x="646188" y="3049171"/>
            <a:ext cx="1253067" cy="1242311"/>
          </a:xfrm>
          <a:prstGeom prst="ellipse">
            <a:avLst/>
          </a:prstGeom>
          <a:solidFill>
            <a:schemeClr val="tx1"/>
          </a:solidFill>
          <a:ln w="19050">
            <a:solidFill>
              <a:schemeClr val="tx1"/>
            </a:solidFill>
          </a:ln>
        </p:spPr>
      </p:pic>
      <p:sp>
        <p:nvSpPr>
          <p:cNvPr id="11" name="Title 1">
            <a:extLst>
              <a:ext uri="{FF2B5EF4-FFF2-40B4-BE49-F238E27FC236}">
                <a16:creationId xmlns:a16="http://schemas.microsoft.com/office/drawing/2014/main" id="{A7522060-4451-9148-87BD-4B1879AECAC3}"/>
              </a:ext>
            </a:extLst>
          </p:cNvPr>
          <p:cNvSpPr txBox="1">
            <a:spLocks/>
          </p:cNvSpPr>
          <p:nvPr/>
        </p:nvSpPr>
        <p:spPr>
          <a:xfrm>
            <a:off x="557645" y="4455819"/>
            <a:ext cx="1341610"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HÅRPLEJE</a:t>
            </a:r>
          </a:p>
        </p:txBody>
      </p:sp>
      <p:sp>
        <p:nvSpPr>
          <p:cNvPr id="12" name="Title 1">
            <a:extLst>
              <a:ext uri="{FF2B5EF4-FFF2-40B4-BE49-F238E27FC236}">
                <a16:creationId xmlns:a16="http://schemas.microsoft.com/office/drawing/2014/main" id="{139A7676-C450-0140-AF17-8AA2AC208F03}"/>
              </a:ext>
            </a:extLst>
          </p:cNvPr>
          <p:cNvSpPr txBox="1">
            <a:spLocks/>
          </p:cNvSpPr>
          <p:nvPr/>
        </p:nvSpPr>
        <p:spPr>
          <a:xfrm>
            <a:off x="2453874" y="4413885"/>
            <a:ext cx="1712136"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HJEM OG HUSHOLDNING</a:t>
            </a:r>
          </a:p>
        </p:txBody>
      </p:sp>
      <p:sp>
        <p:nvSpPr>
          <p:cNvPr id="13" name="Title 1">
            <a:extLst>
              <a:ext uri="{FF2B5EF4-FFF2-40B4-BE49-F238E27FC236}">
                <a16:creationId xmlns:a16="http://schemas.microsoft.com/office/drawing/2014/main" id="{B7886024-1E30-E641-B222-B9CFFD1B5A30}"/>
              </a:ext>
            </a:extLst>
          </p:cNvPr>
          <p:cNvSpPr txBox="1">
            <a:spLocks/>
          </p:cNvSpPr>
          <p:nvPr/>
        </p:nvSpPr>
        <p:spPr>
          <a:xfrm>
            <a:off x="4636103" y="4380637"/>
            <a:ext cx="1345293" cy="2874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ÆTERISKE OLIER</a:t>
            </a:r>
          </a:p>
        </p:txBody>
      </p:sp>
      <p:sp>
        <p:nvSpPr>
          <p:cNvPr id="14" name="Title 1">
            <a:extLst>
              <a:ext uri="{FF2B5EF4-FFF2-40B4-BE49-F238E27FC236}">
                <a16:creationId xmlns:a16="http://schemas.microsoft.com/office/drawing/2014/main" id="{9377278D-0063-2048-8831-2FD8FBF5994C}"/>
              </a:ext>
            </a:extLst>
          </p:cNvPr>
          <p:cNvSpPr txBox="1">
            <a:spLocks/>
          </p:cNvSpPr>
          <p:nvPr/>
        </p:nvSpPr>
        <p:spPr>
          <a:xfrm>
            <a:off x="4564018" y="2529069"/>
            <a:ext cx="1554572" cy="33965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HUDPLEJE</a:t>
            </a:r>
          </a:p>
        </p:txBody>
      </p:sp>
      <p:pic>
        <p:nvPicPr>
          <p:cNvPr id="15" name="Bildobjekt 14">
            <a:extLst>
              <a:ext uri="{FF2B5EF4-FFF2-40B4-BE49-F238E27FC236}">
                <a16:creationId xmlns:a16="http://schemas.microsoft.com/office/drawing/2014/main" id="{8D0570E4-71F8-C948-BA04-F5E1A3A2EFB0}"/>
              </a:ext>
            </a:extLst>
          </p:cNvPr>
          <p:cNvPicPr>
            <a:picLocks noChangeAspect="1"/>
          </p:cNvPicPr>
          <p:nvPr/>
        </p:nvPicPr>
        <p:blipFill>
          <a:blip r:embed="rId5"/>
          <a:stretch>
            <a:fillRect/>
          </a:stretch>
        </p:blipFill>
        <p:spPr>
          <a:xfrm>
            <a:off x="2676740" y="3043706"/>
            <a:ext cx="1253067" cy="1242311"/>
          </a:xfrm>
          <a:prstGeom prst="ellipse">
            <a:avLst/>
          </a:prstGeom>
          <a:solidFill>
            <a:schemeClr val="tx1"/>
          </a:solidFill>
          <a:ln w="19050">
            <a:solidFill>
              <a:schemeClr val="tx1"/>
            </a:solidFill>
          </a:ln>
        </p:spPr>
      </p:pic>
      <p:sp>
        <p:nvSpPr>
          <p:cNvPr id="16" name="Title 1">
            <a:extLst>
              <a:ext uri="{FF2B5EF4-FFF2-40B4-BE49-F238E27FC236}">
                <a16:creationId xmlns:a16="http://schemas.microsoft.com/office/drawing/2014/main" id="{14F4F5C2-0C2D-7142-941A-F7FE5728156A}"/>
              </a:ext>
            </a:extLst>
          </p:cNvPr>
          <p:cNvSpPr txBox="1">
            <a:spLocks/>
          </p:cNvSpPr>
          <p:nvPr/>
        </p:nvSpPr>
        <p:spPr>
          <a:xfrm>
            <a:off x="557645" y="2518855"/>
            <a:ext cx="1350303"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KOSTTILSKUD OG ERNÆRING</a:t>
            </a:r>
          </a:p>
        </p:txBody>
      </p:sp>
      <p:sp>
        <p:nvSpPr>
          <p:cNvPr id="17" name="Title 1">
            <a:extLst>
              <a:ext uri="{FF2B5EF4-FFF2-40B4-BE49-F238E27FC236}">
                <a16:creationId xmlns:a16="http://schemas.microsoft.com/office/drawing/2014/main" id="{9BB0C981-AD95-6844-B875-59119DF68492}"/>
              </a:ext>
            </a:extLst>
          </p:cNvPr>
          <p:cNvSpPr txBox="1">
            <a:spLocks/>
          </p:cNvSpPr>
          <p:nvPr/>
        </p:nvSpPr>
        <p:spPr>
          <a:xfrm>
            <a:off x="2532656" y="2508070"/>
            <a:ext cx="1554572" cy="289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TRÆNING OG VÆGTKONTROL</a:t>
            </a:r>
          </a:p>
        </p:txBody>
      </p:sp>
      <p:pic>
        <p:nvPicPr>
          <p:cNvPr id="19" name="Bildobjekt 18">
            <a:extLst>
              <a:ext uri="{FF2B5EF4-FFF2-40B4-BE49-F238E27FC236}">
                <a16:creationId xmlns:a16="http://schemas.microsoft.com/office/drawing/2014/main" id="{C85790A4-8997-CF4B-9D57-6C1E6BBBE968}"/>
              </a:ext>
            </a:extLst>
          </p:cNvPr>
          <p:cNvPicPr>
            <a:picLocks noChangeAspect="1"/>
          </p:cNvPicPr>
          <p:nvPr/>
        </p:nvPicPr>
        <p:blipFill>
          <a:blip r:embed="rId6"/>
          <a:stretch>
            <a:fillRect/>
          </a:stretch>
        </p:blipFill>
        <p:spPr>
          <a:xfrm>
            <a:off x="2685433" y="1125478"/>
            <a:ext cx="1244374" cy="1233692"/>
          </a:xfrm>
          <a:prstGeom prst="ellipse">
            <a:avLst/>
          </a:prstGeom>
          <a:solidFill>
            <a:schemeClr val="tx1"/>
          </a:solidFill>
          <a:ln w="19050" cap="rnd" cmpd="sng">
            <a:solidFill>
              <a:schemeClr val="tx1"/>
            </a:solidFill>
            <a:round/>
          </a:ln>
          <a:effectLst>
            <a:outerShdw dir="13440000" sx="1000" sy="1000" algn="ctr" rotWithShape="0">
              <a:srgbClr val="000000">
                <a:alpha val="43137"/>
              </a:srgbClr>
            </a:outerShdw>
          </a:effectLst>
        </p:spPr>
      </p:pic>
      <p:pic>
        <p:nvPicPr>
          <p:cNvPr id="21" name="Bildobjekt 20">
            <a:extLst>
              <a:ext uri="{FF2B5EF4-FFF2-40B4-BE49-F238E27FC236}">
                <a16:creationId xmlns:a16="http://schemas.microsoft.com/office/drawing/2014/main" id="{4C57B0A5-C57C-4D4B-B7BF-AC965B5E6563}"/>
              </a:ext>
            </a:extLst>
          </p:cNvPr>
          <p:cNvPicPr>
            <a:picLocks noChangeAspect="1"/>
          </p:cNvPicPr>
          <p:nvPr/>
        </p:nvPicPr>
        <p:blipFill>
          <a:blip r:embed="rId7"/>
          <a:stretch>
            <a:fillRect/>
          </a:stretch>
        </p:blipFill>
        <p:spPr>
          <a:xfrm>
            <a:off x="4692515" y="3008200"/>
            <a:ext cx="1288881" cy="1277817"/>
          </a:xfrm>
          <a:prstGeom prst="ellipse">
            <a:avLst/>
          </a:prstGeom>
          <a:solidFill>
            <a:schemeClr val="tx1"/>
          </a:solidFill>
          <a:ln w="19050">
            <a:solidFill>
              <a:schemeClr val="tx1"/>
            </a:solidFill>
          </a:ln>
        </p:spPr>
      </p:pic>
      <p:pic>
        <p:nvPicPr>
          <p:cNvPr id="22" name="Bildobjekt 21">
            <a:extLst>
              <a:ext uri="{FF2B5EF4-FFF2-40B4-BE49-F238E27FC236}">
                <a16:creationId xmlns:a16="http://schemas.microsoft.com/office/drawing/2014/main" id="{3418712C-2851-0148-B403-3EA9E43FCBF0}"/>
              </a:ext>
            </a:extLst>
          </p:cNvPr>
          <p:cNvPicPr>
            <a:picLocks noChangeAspect="1"/>
          </p:cNvPicPr>
          <p:nvPr/>
        </p:nvPicPr>
        <p:blipFill>
          <a:blip r:embed="rId8"/>
          <a:stretch>
            <a:fillRect/>
          </a:stretch>
        </p:blipFill>
        <p:spPr>
          <a:xfrm>
            <a:off x="663574" y="1167412"/>
            <a:ext cx="1244374" cy="1233692"/>
          </a:xfrm>
          <a:prstGeom prst="ellipse">
            <a:avLst/>
          </a:prstGeom>
          <a:solidFill>
            <a:schemeClr val="tx1"/>
          </a:solidFill>
          <a:ln w="19050">
            <a:solidFill>
              <a:schemeClr val="tx1"/>
            </a:solidFill>
          </a:ln>
        </p:spPr>
      </p:pic>
      <p:sp>
        <p:nvSpPr>
          <p:cNvPr id="18" name="Title 1">
            <a:extLst>
              <a:ext uri="{FF2B5EF4-FFF2-40B4-BE49-F238E27FC236}">
                <a16:creationId xmlns:a16="http://schemas.microsoft.com/office/drawing/2014/main" id="{2AE77A28-0B13-471F-9E4A-3FDB63650E7B}"/>
              </a:ext>
            </a:extLst>
          </p:cNvPr>
          <p:cNvSpPr txBox="1">
            <a:spLocks/>
          </p:cNvSpPr>
          <p:nvPr/>
        </p:nvSpPr>
        <p:spPr>
          <a:xfrm>
            <a:off x="6606179" y="4380637"/>
            <a:ext cx="1345293" cy="2874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100" b="1" dirty="0">
                <a:latin typeface="Arial Narrow" panose="020B0604020202020204" pitchFamily="34" charset="0"/>
                <a:cs typeface="Arial Narrow" panose="020B0604020202020204" pitchFamily="34" charset="0"/>
              </a:rPr>
              <a:t>BOKSE</a:t>
            </a:r>
          </a:p>
        </p:txBody>
      </p:sp>
      <p:pic>
        <p:nvPicPr>
          <p:cNvPr id="20" name="Bildobjekt 22">
            <a:extLst>
              <a:ext uri="{FF2B5EF4-FFF2-40B4-BE49-F238E27FC236}">
                <a16:creationId xmlns:a16="http://schemas.microsoft.com/office/drawing/2014/main" id="{FE8C8C2A-4731-4601-BE44-E38B7BD353A6}"/>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645813" y="3008200"/>
            <a:ext cx="1288881" cy="1277817"/>
          </a:xfrm>
          <a:prstGeom prst="ellipse">
            <a:avLst/>
          </a:prstGeom>
          <a:solidFill>
            <a:schemeClr val="tx1"/>
          </a:solidFill>
          <a:ln w="12700">
            <a:solidFill>
              <a:schemeClr val="tx1"/>
            </a:solidFill>
          </a:ln>
        </p:spPr>
      </p:pic>
      <p:pic>
        <p:nvPicPr>
          <p:cNvPr id="23" name="Bildobjekt 22">
            <a:extLst>
              <a:ext uri="{FF2B5EF4-FFF2-40B4-BE49-F238E27FC236}">
                <a16:creationId xmlns:a16="http://schemas.microsoft.com/office/drawing/2014/main" id="{A63B6E4B-FDCE-65C8-D364-2938A58AFB08}"/>
              </a:ext>
            </a:extLst>
          </p:cNvPr>
          <p:cNvPicPr>
            <a:picLocks noChangeAspect="1"/>
          </p:cNvPicPr>
          <p:nvPr/>
        </p:nvPicPr>
        <p:blipFill>
          <a:blip r:embed="rId10">
            <a:extLst>
              <a:ext uri="{28A0092B-C50C-407E-A947-70E740481C1C}">
                <a14:useLocalDpi xmlns:a14="http://schemas.microsoft.com/office/drawing/2010/main" val="0"/>
              </a:ext>
            </a:extLst>
          </a:blip>
          <a:srcRect l="16378" r="16378"/>
          <a:stretch/>
        </p:blipFill>
        <p:spPr>
          <a:xfrm>
            <a:off x="4692515" y="1174472"/>
            <a:ext cx="1253067" cy="1242311"/>
          </a:xfrm>
          <a:prstGeom prst="ellipse">
            <a:avLst/>
          </a:prstGeom>
          <a:solidFill>
            <a:schemeClr val="tx1"/>
          </a:solidFill>
          <a:ln w="19050">
            <a:solidFill>
              <a:schemeClr val="tx1"/>
            </a:solidFill>
          </a:ln>
        </p:spPr>
      </p:pic>
    </p:spTree>
    <p:extLst>
      <p:ext uri="{BB962C8B-B14F-4D97-AF65-F5344CB8AC3E}">
        <p14:creationId xmlns:p14="http://schemas.microsoft.com/office/powerpoint/2010/main" val="22732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60AF469D-F3C9-2F49-BF76-44531933AE6A}"/>
              </a:ext>
            </a:extLst>
          </p:cNvPr>
          <p:cNvSpPr/>
          <p:nvPr/>
        </p:nvSpPr>
        <p:spPr>
          <a:xfrm>
            <a:off x="4572000" y="0"/>
            <a:ext cx="4572002"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5" name="Platshållare för innehåll 3">
            <a:extLst>
              <a:ext uri="{FF2B5EF4-FFF2-40B4-BE49-F238E27FC236}">
                <a16:creationId xmlns:a16="http://schemas.microsoft.com/office/drawing/2014/main" id="{E919B758-6ABE-1648-B187-EC2058BDE21F}"/>
              </a:ext>
            </a:extLst>
          </p:cNvPr>
          <p:cNvSpPr txBox="1">
            <a:spLocks/>
          </p:cNvSpPr>
          <p:nvPr/>
        </p:nvSpPr>
        <p:spPr>
          <a:xfrm>
            <a:off x="4930797" y="1115897"/>
            <a:ext cx="3989318" cy="948177"/>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7000"/>
              </a:lnSpc>
              <a:spcAft>
                <a:spcPts val="800"/>
              </a:spcAft>
              <a:buNone/>
            </a:pPr>
            <a:r>
              <a:rPr lang="da-DK" dirty="0">
                <a:effectLst/>
                <a:latin typeface="Arial Narrow" panose="020B0606020202030204" pitchFamily="34" charset="0"/>
                <a:ea typeface="Calibri" panose="020F0502020204030204" pitchFamily="34" charset="0"/>
                <a:cs typeface="Times New Roman" panose="02020603050405020304" pitchFamily="18" charset="0"/>
              </a:rPr>
              <a:t>Genvejen til Assistant Supervisor</a:t>
            </a:r>
            <a:endParaRPr lang="sv-SE"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6" name="Rektangel 15">
            <a:extLst>
              <a:ext uri="{FF2B5EF4-FFF2-40B4-BE49-F238E27FC236}">
                <a16:creationId xmlns:a16="http://schemas.microsoft.com/office/drawing/2014/main" id="{5BC6AB91-A38E-BC4C-9548-1527D4FB7AF2}"/>
              </a:ext>
            </a:extLst>
          </p:cNvPr>
          <p:cNvSpPr/>
          <p:nvPr/>
        </p:nvSpPr>
        <p:spPr>
          <a:xfrm>
            <a:off x="5098255" y="3050655"/>
            <a:ext cx="3013013" cy="334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7" name="Ellips 16" title="REGISTRERA&#10;">
            <a:extLst>
              <a:ext uri="{FF2B5EF4-FFF2-40B4-BE49-F238E27FC236}">
                <a16:creationId xmlns:a16="http://schemas.microsoft.com/office/drawing/2014/main" id="{5A220B22-71A4-9B4D-A06F-CD4378F99563}"/>
              </a:ext>
            </a:extLst>
          </p:cNvPr>
          <p:cNvSpPr/>
          <p:nvPr/>
        </p:nvSpPr>
        <p:spPr>
          <a:xfrm>
            <a:off x="5009095" y="2687908"/>
            <a:ext cx="948177" cy="948177"/>
          </a:xfrm>
          <a:prstGeom prst="ellipse">
            <a:avLst/>
          </a:prstGeom>
          <a:solidFill>
            <a:schemeClr val="bg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72000" rIns="72000" bIns="0" rtlCol="0" anchor="ctr"/>
          <a:lstStyle/>
          <a:p>
            <a:pPr algn="ctr"/>
            <a:r>
              <a:rPr lang="sv-SE" sz="1400" b="1" dirty="0">
                <a:solidFill>
                  <a:schemeClr val="tx1"/>
                </a:solidFill>
                <a:latin typeface="Arial Narrow" panose="020B0604020202020204" pitchFamily="34" charset="0"/>
                <a:cs typeface="Arial Narrow" panose="020B0604020202020204" pitchFamily="34" charset="0"/>
              </a:rPr>
              <a:t>KØB</a:t>
            </a:r>
          </a:p>
        </p:txBody>
      </p:sp>
      <p:sp>
        <p:nvSpPr>
          <p:cNvPr id="19" name="Höger 18">
            <a:extLst>
              <a:ext uri="{FF2B5EF4-FFF2-40B4-BE49-F238E27FC236}">
                <a16:creationId xmlns:a16="http://schemas.microsoft.com/office/drawing/2014/main" id="{E42B0DBF-2DBC-3F43-8FF1-AC86EC2F02E6}"/>
              </a:ext>
            </a:extLst>
          </p:cNvPr>
          <p:cNvSpPr/>
          <p:nvPr/>
        </p:nvSpPr>
        <p:spPr>
          <a:xfrm>
            <a:off x="6097205" y="3102978"/>
            <a:ext cx="205022" cy="20502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21" name="Ellips 20" title="REGISTRERA&#10;">
            <a:extLst>
              <a:ext uri="{FF2B5EF4-FFF2-40B4-BE49-F238E27FC236}">
                <a16:creationId xmlns:a16="http://schemas.microsoft.com/office/drawing/2014/main" id="{56745A6D-598A-5644-B977-C4EA125E0C30}"/>
              </a:ext>
            </a:extLst>
          </p:cNvPr>
          <p:cNvSpPr/>
          <p:nvPr/>
        </p:nvSpPr>
        <p:spPr>
          <a:xfrm>
            <a:off x="6386073" y="2687908"/>
            <a:ext cx="948177" cy="948177"/>
          </a:xfrm>
          <a:prstGeom prst="ellipse">
            <a:avLst/>
          </a:prstGeom>
          <a:solidFill>
            <a:schemeClr val="bg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72000" rIns="72000" bIns="0" rtlCol="0" anchor="ctr"/>
          <a:lstStyle/>
          <a:p>
            <a:pPr algn="ctr"/>
            <a:r>
              <a:rPr lang="sv-SE" sz="800" b="1" dirty="0">
                <a:solidFill>
                  <a:schemeClr val="tx1"/>
                </a:solidFill>
                <a:latin typeface="Arial Narrow" panose="020B0604020202020204" pitchFamily="34" charset="0"/>
                <a:cs typeface="Arial Narrow" panose="020B0604020202020204" pitchFamily="34" charset="0"/>
              </a:rPr>
              <a:t>DIN RABAT/</a:t>
            </a:r>
            <a:br>
              <a:rPr lang="sv-SE" sz="800" b="1" dirty="0">
                <a:solidFill>
                  <a:schemeClr val="tx1"/>
                </a:solidFill>
                <a:latin typeface="Arial Narrow" panose="020B0604020202020204" pitchFamily="34" charset="0"/>
                <a:cs typeface="Arial Narrow" panose="020B0604020202020204" pitchFamily="34" charset="0"/>
              </a:rPr>
            </a:br>
            <a:r>
              <a:rPr lang="sv-SE" sz="800" b="1" dirty="0">
                <a:solidFill>
                  <a:schemeClr val="tx1"/>
                </a:solidFill>
                <a:latin typeface="Arial Narrow" panose="020B0604020202020204" pitchFamily="34" charset="0"/>
                <a:cs typeface="Arial Narrow" panose="020B0604020202020204" pitchFamily="34" charset="0"/>
              </a:rPr>
              <a:t>DIN </a:t>
            </a:r>
            <a:br>
              <a:rPr lang="sv-SE" sz="800" b="1" dirty="0">
                <a:solidFill>
                  <a:schemeClr val="tx1"/>
                </a:solidFill>
                <a:latin typeface="Arial Narrow" panose="020B0604020202020204" pitchFamily="34" charset="0"/>
                <a:cs typeface="Arial Narrow" panose="020B0604020202020204" pitchFamily="34" charset="0"/>
              </a:rPr>
            </a:br>
            <a:r>
              <a:rPr lang="sv-SE" sz="800" b="1" dirty="0">
                <a:solidFill>
                  <a:schemeClr val="tx1"/>
                </a:solidFill>
                <a:latin typeface="Arial Narrow" panose="020B0604020202020204" pitchFamily="34" charset="0"/>
                <a:cs typeface="Arial Narrow" panose="020B0604020202020204" pitchFamily="34" charset="0"/>
              </a:rPr>
              <a:t>FORTJENESTE</a:t>
            </a:r>
          </a:p>
        </p:txBody>
      </p:sp>
      <p:sp>
        <p:nvSpPr>
          <p:cNvPr id="22" name="Ellips 21" title="REGISTRERA&#10;">
            <a:extLst>
              <a:ext uri="{FF2B5EF4-FFF2-40B4-BE49-F238E27FC236}">
                <a16:creationId xmlns:a16="http://schemas.microsoft.com/office/drawing/2014/main" id="{0EB7DD2E-E9E8-914B-94FD-A1162FC54274}"/>
              </a:ext>
            </a:extLst>
          </p:cNvPr>
          <p:cNvSpPr/>
          <p:nvPr/>
        </p:nvSpPr>
        <p:spPr>
          <a:xfrm>
            <a:off x="7741537" y="2687908"/>
            <a:ext cx="948177" cy="948177"/>
          </a:xfrm>
          <a:prstGeom prst="ellipse">
            <a:avLst/>
          </a:prstGeom>
          <a:solidFill>
            <a:schemeClr val="bg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72000" rIns="72000" bIns="0" rtlCol="0" anchor="ctr"/>
          <a:lstStyle/>
          <a:p>
            <a:pPr algn="ctr"/>
            <a:r>
              <a:rPr lang="sv-SE" sz="1400" b="1" dirty="0">
                <a:solidFill>
                  <a:schemeClr val="tx1"/>
                </a:solidFill>
                <a:latin typeface="Arial Narrow" panose="020B0604020202020204" pitchFamily="34" charset="0"/>
                <a:cs typeface="Arial Narrow" panose="020B0604020202020204" pitchFamily="34" charset="0"/>
              </a:rPr>
              <a:t>SÆLG</a:t>
            </a:r>
          </a:p>
        </p:txBody>
      </p:sp>
      <p:sp>
        <p:nvSpPr>
          <p:cNvPr id="23" name="Höger 22">
            <a:extLst>
              <a:ext uri="{FF2B5EF4-FFF2-40B4-BE49-F238E27FC236}">
                <a16:creationId xmlns:a16="http://schemas.microsoft.com/office/drawing/2014/main" id="{C8F35E2E-8E4A-5A42-BF24-3CB0686F8E52}"/>
              </a:ext>
            </a:extLst>
          </p:cNvPr>
          <p:cNvSpPr/>
          <p:nvPr/>
        </p:nvSpPr>
        <p:spPr>
          <a:xfrm>
            <a:off x="7463427" y="3102978"/>
            <a:ext cx="205022" cy="20502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pic>
        <p:nvPicPr>
          <p:cNvPr id="12" name="Picture 7">
            <a:extLst>
              <a:ext uri="{FF2B5EF4-FFF2-40B4-BE49-F238E27FC236}">
                <a16:creationId xmlns:a16="http://schemas.microsoft.com/office/drawing/2014/main" id="{0B8D5B18-FB94-8E4A-8A89-295DD3789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18" name="Platshållare för text 2">
            <a:extLst>
              <a:ext uri="{FF2B5EF4-FFF2-40B4-BE49-F238E27FC236}">
                <a16:creationId xmlns:a16="http://schemas.microsoft.com/office/drawing/2014/main" id="{113CB44F-5BC4-4427-B4C4-1BEF81108A95}"/>
              </a:ext>
            </a:extLst>
          </p:cNvPr>
          <p:cNvSpPr>
            <a:spLocks noGrp="1"/>
          </p:cNvSpPr>
          <p:nvPr>
            <p:ph type="body" sz="quarter" idx="11"/>
          </p:nvPr>
        </p:nvSpPr>
        <p:spPr>
          <a:xfrm>
            <a:off x="4903154" y="238807"/>
            <a:ext cx="7292658" cy="822464"/>
          </a:xfrm>
        </p:spPr>
        <p:txBody>
          <a:bodyPr/>
          <a:lstStyle/>
          <a:p>
            <a:r>
              <a:rPr lang="sv-SE" dirty="0"/>
              <a:t>Start </a:t>
            </a:r>
            <a:r>
              <a:rPr lang="sv-SE" dirty="0" err="1"/>
              <a:t>Your</a:t>
            </a:r>
            <a:r>
              <a:rPr lang="sv-SE" dirty="0"/>
              <a:t> </a:t>
            </a:r>
            <a:r>
              <a:rPr lang="sv-SE" dirty="0" err="1"/>
              <a:t>Journey</a:t>
            </a:r>
            <a:endParaRPr lang="sv-SE" dirty="0"/>
          </a:p>
        </p:txBody>
      </p:sp>
      <p:sp>
        <p:nvSpPr>
          <p:cNvPr id="3" name="textruta 2">
            <a:extLst>
              <a:ext uri="{FF2B5EF4-FFF2-40B4-BE49-F238E27FC236}">
                <a16:creationId xmlns:a16="http://schemas.microsoft.com/office/drawing/2014/main" id="{72510A92-33F8-6885-522C-C975E38BA6BF}"/>
              </a:ext>
            </a:extLst>
          </p:cNvPr>
          <p:cNvSpPr txBox="1"/>
          <p:nvPr/>
        </p:nvSpPr>
        <p:spPr>
          <a:xfrm>
            <a:off x="596392" y="253883"/>
            <a:ext cx="3500120" cy="369332"/>
          </a:xfrm>
          <a:prstGeom prst="rect">
            <a:avLst/>
          </a:prstGeom>
          <a:noFill/>
        </p:spPr>
        <p:txBody>
          <a:bodyPr wrap="square" rtlCol="0">
            <a:spAutoFit/>
          </a:bodyPr>
          <a:lstStyle/>
          <a:p>
            <a:pPr algn="ctr"/>
            <a:r>
              <a:rPr lang="sv-SE" sz="1800" b="1" kern="1200" dirty="0">
                <a:solidFill>
                  <a:schemeClr val="tx1"/>
                </a:solidFill>
                <a:effectLst/>
                <a:latin typeface="Arial Narrow" panose="020B0606020202030204" pitchFamily="34" charset="0"/>
              </a:rPr>
              <a:t>Start </a:t>
            </a:r>
            <a:r>
              <a:rPr lang="sv-SE" sz="1800" b="1" kern="1200" dirty="0" err="1">
                <a:solidFill>
                  <a:schemeClr val="tx1"/>
                </a:solidFill>
                <a:effectLst/>
                <a:latin typeface="Arial Narrow" panose="020B0606020202030204" pitchFamily="34" charset="0"/>
              </a:rPr>
              <a:t>Your</a:t>
            </a:r>
            <a:r>
              <a:rPr lang="sv-SE" sz="1800" b="1" kern="1200" dirty="0">
                <a:solidFill>
                  <a:schemeClr val="tx1"/>
                </a:solidFill>
                <a:effectLst/>
                <a:latin typeface="Arial Narrow" panose="020B0606020202030204" pitchFamily="34" charset="0"/>
              </a:rPr>
              <a:t> </a:t>
            </a:r>
            <a:r>
              <a:rPr lang="sv-SE" sz="1800" b="1" kern="1200" dirty="0" err="1">
                <a:solidFill>
                  <a:schemeClr val="tx1"/>
                </a:solidFill>
                <a:effectLst/>
                <a:latin typeface="Arial Narrow" panose="020B0606020202030204" pitchFamily="34" charset="0"/>
              </a:rPr>
              <a:t>Journey</a:t>
            </a:r>
            <a:r>
              <a:rPr lang="sv-SE" sz="1800" b="1" kern="1200" dirty="0">
                <a:solidFill>
                  <a:schemeClr val="tx1"/>
                </a:solidFill>
                <a:effectLst/>
                <a:latin typeface="Arial Narrow" panose="020B0606020202030204" pitchFamily="34" charset="0"/>
              </a:rPr>
              <a:t> Combo Pak </a:t>
            </a:r>
            <a:endParaRPr lang="sv-SE" sz="1800" b="1" dirty="0">
              <a:latin typeface="Arial Narrow" panose="020B0606020202030204" pitchFamily="34" charset="0"/>
            </a:endParaRPr>
          </a:p>
        </p:txBody>
      </p:sp>
      <p:sp>
        <p:nvSpPr>
          <p:cNvPr id="4" name="textruta 3">
            <a:extLst>
              <a:ext uri="{FF2B5EF4-FFF2-40B4-BE49-F238E27FC236}">
                <a16:creationId xmlns:a16="http://schemas.microsoft.com/office/drawing/2014/main" id="{3161138D-A439-FC6B-49A6-F081F0A01435}"/>
              </a:ext>
            </a:extLst>
          </p:cNvPr>
          <p:cNvSpPr txBox="1"/>
          <p:nvPr/>
        </p:nvSpPr>
        <p:spPr>
          <a:xfrm>
            <a:off x="530363" y="2572708"/>
            <a:ext cx="3500120" cy="369332"/>
          </a:xfrm>
          <a:prstGeom prst="rect">
            <a:avLst/>
          </a:prstGeom>
          <a:noFill/>
        </p:spPr>
        <p:txBody>
          <a:bodyPr wrap="square" rtlCol="0">
            <a:spAutoFit/>
          </a:bodyPr>
          <a:lstStyle/>
          <a:p>
            <a:pPr algn="ctr"/>
            <a:r>
              <a:rPr lang="sv-SE" sz="1800" b="1" kern="1200" dirty="0">
                <a:solidFill>
                  <a:schemeClr val="tx1"/>
                </a:solidFill>
                <a:effectLst/>
                <a:latin typeface="Arial Narrow" panose="020B0606020202030204" pitchFamily="34" charset="0"/>
              </a:rPr>
              <a:t>Start </a:t>
            </a:r>
            <a:r>
              <a:rPr lang="sv-SE" sz="1800" b="1" kern="1200" dirty="0" err="1">
                <a:solidFill>
                  <a:schemeClr val="tx1"/>
                </a:solidFill>
                <a:effectLst/>
                <a:latin typeface="Arial Narrow" panose="020B0606020202030204" pitchFamily="34" charset="0"/>
              </a:rPr>
              <a:t>Your</a:t>
            </a:r>
            <a:r>
              <a:rPr lang="sv-SE" sz="1800" b="1" kern="1200" dirty="0">
                <a:solidFill>
                  <a:schemeClr val="tx1"/>
                </a:solidFill>
                <a:effectLst/>
                <a:latin typeface="Arial Narrow" panose="020B0606020202030204" pitchFamily="34" charset="0"/>
              </a:rPr>
              <a:t> Personal </a:t>
            </a:r>
            <a:r>
              <a:rPr lang="sv-SE" sz="1800" b="1" dirty="0" err="1">
                <a:latin typeface="Arial Narrow" panose="020B0606020202030204" pitchFamily="34" charset="0"/>
              </a:rPr>
              <a:t>Use</a:t>
            </a:r>
            <a:r>
              <a:rPr lang="sv-SE" sz="1800" b="1" dirty="0">
                <a:latin typeface="Arial Narrow" panose="020B0606020202030204" pitchFamily="34" charset="0"/>
              </a:rPr>
              <a:t> </a:t>
            </a:r>
            <a:r>
              <a:rPr lang="sv-SE" sz="1800" b="1" kern="1200" dirty="0">
                <a:solidFill>
                  <a:schemeClr val="tx1"/>
                </a:solidFill>
                <a:effectLst/>
                <a:latin typeface="Arial Narrow" panose="020B0606020202030204" pitchFamily="34" charset="0"/>
              </a:rPr>
              <a:t>Pak </a:t>
            </a:r>
            <a:endParaRPr lang="sv-SE" sz="1800" b="1" dirty="0">
              <a:latin typeface="Arial Narrow" panose="020B0606020202030204" pitchFamily="34" charset="0"/>
            </a:endParaRPr>
          </a:p>
        </p:txBody>
      </p:sp>
      <p:pic>
        <p:nvPicPr>
          <p:cNvPr id="7" name="Bildobjekt 6">
            <a:extLst>
              <a:ext uri="{FF2B5EF4-FFF2-40B4-BE49-F238E27FC236}">
                <a16:creationId xmlns:a16="http://schemas.microsoft.com/office/drawing/2014/main" id="{45EBF21E-DA79-8BEB-D36D-F78C7BB9A481}"/>
              </a:ext>
            </a:extLst>
          </p:cNvPr>
          <p:cNvPicPr>
            <a:picLocks noChangeAspect="1"/>
          </p:cNvPicPr>
          <p:nvPr/>
        </p:nvPicPr>
        <p:blipFill>
          <a:blip r:embed="rId4">
            <a:extLst>
              <a:ext uri="{28A0092B-C50C-407E-A947-70E740481C1C}">
                <a14:useLocalDpi xmlns:a14="http://schemas.microsoft.com/office/drawing/2010/main" val="0"/>
              </a:ext>
            </a:extLst>
          </a:blip>
          <a:srcRect t="894" b="894"/>
          <a:stretch/>
        </p:blipFill>
        <p:spPr>
          <a:xfrm>
            <a:off x="700655" y="404255"/>
            <a:ext cx="3178396" cy="2143588"/>
          </a:xfrm>
          <a:prstGeom prst="rect">
            <a:avLst/>
          </a:prstGeom>
        </p:spPr>
      </p:pic>
      <p:pic>
        <p:nvPicPr>
          <p:cNvPr id="8" name="Bildobjekt 7">
            <a:extLst>
              <a:ext uri="{FF2B5EF4-FFF2-40B4-BE49-F238E27FC236}">
                <a16:creationId xmlns:a16="http://schemas.microsoft.com/office/drawing/2014/main" id="{B0AF99B7-49D1-8107-9601-8BE0A8CDDEE2}"/>
              </a:ext>
            </a:extLst>
          </p:cNvPr>
          <p:cNvPicPr>
            <a:picLocks noChangeAspect="1"/>
          </p:cNvPicPr>
          <p:nvPr/>
        </p:nvPicPr>
        <p:blipFill>
          <a:blip r:embed="rId5"/>
          <a:srcRect t="6356" b="6356"/>
          <a:stretch/>
        </p:blipFill>
        <p:spPr>
          <a:xfrm>
            <a:off x="696899" y="2914332"/>
            <a:ext cx="3184451" cy="2147672"/>
          </a:xfrm>
          <a:prstGeom prst="rect">
            <a:avLst/>
          </a:prstGeom>
        </p:spPr>
      </p:pic>
    </p:spTree>
    <p:extLst>
      <p:ext uri="{BB962C8B-B14F-4D97-AF65-F5344CB8AC3E}">
        <p14:creationId xmlns:p14="http://schemas.microsoft.com/office/powerpoint/2010/main" val="29995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himmel, utomhus, fält&#10;&#10;&#10;&#10;Automatiskt genererad beskrivning">
            <a:extLst>
              <a:ext uri="{FF2B5EF4-FFF2-40B4-BE49-F238E27FC236}">
                <a16:creationId xmlns:a16="http://schemas.microsoft.com/office/drawing/2014/main" id="{D824D0CA-F1C2-E543-BBB8-1DCAE82AD8E0}"/>
              </a:ext>
            </a:extLst>
          </p:cNvPr>
          <p:cNvPicPr>
            <a:picLocks noChangeAspect="1"/>
          </p:cNvPicPr>
          <p:nvPr/>
        </p:nvPicPr>
        <p:blipFill>
          <a:blip r:embed="rId3"/>
          <a:stretch>
            <a:fillRect/>
          </a:stretch>
        </p:blipFill>
        <p:spPr>
          <a:xfrm>
            <a:off x="2286" y="0"/>
            <a:ext cx="9139428" cy="5143500"/>
          </a:xfrm>
          <a:prstGeom prst="rect">
            <a:avLst/>
          </a:prstGeom>
        </p:spPr>
      </p:pic>
      <p:sp>
        <p:nvSpPr>
          <p:cNvPr id="5" name="Rubrik 2">
            <a:extLst>
              <a:ext uri="{FF2B5EF4-FFF2-40B4-BE49-F238E27FC236}">
                <a16:creationId xmlns:a16="http://schemas.microsoft.com/office/drawing/2014/main" id="{AAC9C49E-BC21-6C44-BB11-097D9D96BD2B}"/>
              </a:ext>
            </a:extLst>
          </p:cNvPr>
          <p:cNvSpPr txBox="1">
            <a:spLocks/>
          </p:cNvSpPr>
          <p:nvPr/>
        </p:nvSpPr>
        <p:spPr>
          <a:xfrm>
            <a:off x="335548" y="338806"/>
            <a:ext cx="6831062"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sz="4000" dirty="0" err="1"/>
              <a:t>Hvad</a:t>
            </a:r>
            <a:r>
              <a:rPr lang="sv-SE" sz="4000" dirty="0"/>
              <a:t> er </a:t>
            </a:r>
            <a:r>
              <a:rPr lang="sv-SE" sz="4000" dirty="0" err="1"/>
              <a:t>Forever</a:t>
            </a:r>
            <a:r>
              <a:rPr lang="sv-SE" sz="4000" dirty="0"/>
              <a:t>?</a:t>
            </a:r>
          </a:p>
        </p:txBody>
      </p:sp>
      <p:sp>
        <p:nvSpPr>
          <p:cNvPr id="7" name="Platshållare för innehåll 3">
            <a:extLst>
              <a:ext uri="{FF2B5EF4-FFF2-40B4-BE49-F238E27FC236}">
                <a16:creationId xmlns:a16="http://schemas.microsoft.com/office/drawing/2014/main" id="{EA96B5BC-38A1-5245-8DEF-B96B66CB3AAC}"/>
              </a:ext>
            </a:extLst>
          </p:cNvPr>
          <p:cNvSpPr txBox="1">
            <a:spLocks/>
          </p:cNvSpPr>
          <p:nvPr/>
        </p:nvSpPr>
        <p:spPr>
          <a:xfrm>
            <a:off x="335548" y="1171398"/>
            <a:ext cx="7274119" cy="1990256"/>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b="1" dirty="0" err="1"/>
              <a:t>Branche</a:t>
            </a:r>
            <a:r>
              <a:rPr lang="sv-SE" b="1" dirty="0"/>
              <a:t> i </a:t>
            </a:r>
            <a:r>
              <a:rPr lang="sv-SE" b="1" dirty="0" err="1"/>
              <a:t>vækst</a:t>
            </a:r>
            <a:r>
              <a:rPr lang="sv-SE" b="1" dirty="0"/>
              <a:t>  </a:t>
            </a:r>
          </a:p>
          <a:p>
            <a:r>
              <a:rPr lang="da-DK" b="1" dirty="0"/>
              <a:t>Verdens største avler</a:t>
            </a:r>
            <a:r>
              <a:rPr lang="da-DK" dirty="0"/>
              <a:t>, producent og distributør af Aloe </a:t>
            </a:r>
            <a:r>
              <a:rPr lang="da-DK" dirty="0" err="1"/>
              <a:t>vera</a:t>
            </a:r>
            <a:endParaRPr lang="sv-SE" b="1" dirty="0"/>
          </a:p>
          <a:p>
            <a:r>
              <a:rPr lang="da-DK" b="1" dirty="0"/>
              <a:t>Verdensleder</a:t>
            </a:r>
            <a:r>
              <a:rPr lang="da-DK" dirty="0"/>
              <a:t> inden for salg af Aloe </a:t>
            </a:r>
            <a:r>
              <a:rPr lang="da-DK" dirty="0" err="1"/>
              <a:t>vera</a:t>
            </a:r>
            <a:r>
              <a:rPr lang="da-DK" dirty="0"/>
              <a:t>-produkter</a:t>
            </a:r>
            <a:endParaRPr lang="sv-SE" dirty="0"/>
          </a:p>
          <a:p>
            <a:endParaRPr lang="sv-SE" dirty="0"/>
          </a:p>
        </p:txBody>
      </p:sp>
      <p:sp>
        <p:nvSpPr>
          <p:cNvPr id="6" name="Rectangle 8">
            <a:extLst>
              <a:ext uri="{FF2B5EF4-FFF2-40B4-BE49-F238E27FC236}">
                <a16:creationId xmlns:a16="http://schemas.microsoft.com/office/drawing/2014/main" id="{5546310A-A477-2342-890B-E27B3553D416}"/>
              </a:ext>
            </a:extLst>
          </p:cNvPr>
          <p:cNvSpPr/>
          <p:nvPr/>
        </p:nvSpPr>
        <p:spPr>
          <a:xfrm rot="10800000">
            <a:off x="5062888" y="0"/>
            <a:ext cx="4081112" cy="5143500"/>
          </a:xfrm>
          <a:prstGeom prst="rect">
            <a:avLst/>
          </a:prstGeom>
          <a:gradFill>
            <a:gsLst>
              <a:gs pos="0">
                <a:schemeClr val="tx1">
                  <a:lumMod val="0"/>
                  <a:alpha val="8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700"/>
              </a:solidFill>
            </a:endParaRPr>
          </a:p>
        </p:txBody>
      </p:sp>
      <p:pic>
        <p:nvPicPr>
          <p:cNvPr id="9" name="Picture 7">
            <a:extLst>
              <a:ext uri="{FF2B5EF4-FFF2-40B4-BE49-F238E27FC236}">
                <a16:creationId xmlns:a16="http://schemas.microsoft.com/office/drawing/2014/main" id="{3F310B32-FC28-B341-8111-784E28492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Tree>
    <p:extLst>
      <p:ext uri="{BB962C8B-B14F-4D97-AF65-F5344CB8AC3E}">
        <p14:creationId xmlns:p14="http://schemas.microsoft.com/office/powerpoint/2010/main" val="15767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person, kvinna, träd, utomhus&#10;&#10;&#10;&#10;Automatiskt genererad beskrivning">
            <a:extLst>
              <a:ext uri="{FF2B5EF4-FFF2-40B4-BE49-F238E27FC236}">
                <a16:creationId xmlns:a16="http://schemas.microsoft.com/office/drawing/2014/main" id="{1CA83C5B-785C-314A-B2A4-CCE6CD39DF1F}"/>
              </a:ext>
            </a:extLst>
          </p:cNvPr>
          <p:cNvPicPr>
            <a:picLocks noChangeAspect="1"/>
          </p:cNvPicPr>
          <p:nvPr/>
        </p:nvPicPr>
        <p:blipFill rotWithShape="1">
          <a:blip r:embed="rId3"/>
          <a:srcRect l="13532" b="15595"/>
          <a:stretch/>
        </p:blipFill>
        <p:spPr>
          <a:xfrm>
            <a:off x="0" y="1"/>
            <a:ext cx="7906626" cy="5143500"/>
          </a:xfrm>
          <a:prstGeom prst="rect">
            <a:avLst/>
          </a:prstGeom>
        </p:spPr>
      </p:pic>
      <p:sp>
        <p:nvSpPr>
          <p:cNvPr id="7" name="Rectangle 7">
            <a:extLst>
              <a:ext uri="{FF2B5EF4-FFF2-40B4-BE49-F238E27FC236}">
                <a16:creationId xmlns:a16="http://schemas.microsoft.com/office/drawing/2014/main" id="{E93F399D-D026-D849-88E5-EDD0B79007BD}"/>
              </a:ext>
            </a:extLst>
          </p:cNvPr>
          <p:cNvSpPr/>
          <p:nvPr/>
        </p:nvSpPr>
        <p:spPr>
          <a:xfrm>
            <a:off x="4571997" y="0"/>
            <a:ext cx="4572001"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pic>
        <p:nvPicPr>
          <p:cNvPr id="8" name="Picture 7">
            <a:extLst>
              <a:ext uri="{FF2B5EF4-FFF2-40B4-BE49-F238E27FC236}">
                <a16:creationId xmlns:a16="http://schemas.microsoft.com/office/drawing/2014/main" id="{1338D6C0-9CDB-EF44-ADD6-69F859262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3" name="Rubrik 2">
            <a:extLst>
              <a:ext uri="{FF2B5EF4-FFF2-40B4-BE49-F238E27FC236}">
                <a16:creationId xmlns:a16="http://schemas.microsoft.com/office/drawing/2014/main" id="{DA068952-06D0-6147-9D12-D2437CCC5173}"/>
              </a:ext>
            </a:extLst>
          </p:cNvPr>
          <p:cNvSpPr>
            <a:spLocks noGrp="1"/>
          </p:cNvSpPr>
          <p:nvPr>
            <p:ph type="title"/>
          </p:nvPr>
        </p:nvSpPr>
        <p:spPr>
          <a:xfrm>
            <a:off x="4940376" y="338996"/>
            <a:ext cx="3989317" cy="1510465"/>
          </a:xfrm>
        </p:spPr>
        <p:txBody>
          <a:bodyPr/>
          <a:lstStyle/>
          <a:p>
            <a:pPr>
              <a:lnSpc>
                <a:spcPts val="2600"/>
              </a:lnSpc>
              <a:spcAft>
                <a:spcPts val="800"/>
              </a:spcAft>
            </a:pPr>
            <a:r>
              <a:rPr lang="en-US" dirty="0">
                <a:ea typeface="Helvetica" charset="0"/>
                <a:cs typeface="Arial Narrow" panose="020B0604020202020204" pitchFamily="34" charset="0"/>
              </a:rPr>
              <a:t>“If someone offers you an amazing opportunity and you’re not sure you can do it, say yes – then learn how to do it later.”</a:t>
            </a:r>
            <a:endParaRPr lang="sv-SE" dirty="0"/>
          </a:p>
        </p:txBody>
      </p:sp>
      <p:sp>
        <p:nvSpPr>
          <p:cNvPr id="10" name="Rektangel 9">
            <a:extLst>
              <a:ext uri="{FF2B5EF4-FFF2-40B4-BE49-F238E27FC236}">
                <a16:creationId xmlns:a16="http://schemas.microsoft.com/office/drawing/2014/main" id="{6FE5AD43-9000-3A40-A9F3-5972B0C29436}"/>
              </a:ext>
            </a:extLst>
          </p:cNvPr>
          <p:cNvSpPr/>
          <p:nvPr/>
        </p:nvSpPr>
        <p:spPr>
          <a:xfrm>
            <a:off x="7405371" y="2030683"/>
            <a:ext cx="1370888" cy="307777"/>
          </a:xfrm>
          <a:prstGeom prst="rect">
            <a:avLst/>
          </a:prstGeom>
        </p:spPr>
        <p:txBody>
          <a:bodyPr wrap="none">
            <a:spAutoFit/>
          </a:bodyPr>
          <a:lstStyle/>
          <a:p>
            <a:r>
              <a:rPr lang="en-US" sz="1400" b="1" i="1" dirty="0">
                <a:latin typeface="Arial Narrow" panose="020B0604020202020204" pitchFamily="34" charset="0"/>
                <a:ea typeface="Helvetica" charset="0"/>
                <a:cs typeface="Arial Narrow" panose="020B0604020202020204" pitchFamily="34" charset="0"/>
              </a:rPr>
              <a:t>Richard Branson</a:t>
            </a:r>
            <a:endParaRPr lang="sv-SE" b="1"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46443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04DEEA8B-9575-48F1-A6FD-AF5180600AEB}"/>
              </a:ext>
            </a:extLst>
          </p:cNvPr>
          <p:cNvSpPr/>
          <p:nvPr/>
        </p:nvSpPr>
        <p:spPr>
          <a:xfrm>
            <a:off x="0" y="1"/>
            <a:ext cx="9144000"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738C5614-AADB-4EBC-BAFA-CF48AC6232A7}"/>
              </a:ext>
            </a:extLst>
          </p:cNvPr>
          <p:cNvPicPr>
            <a:picLocks noChangeAspect="1"/>
          </p:cNvPicPr>
          <p:nvPr/>
        </p:nvPicPr>
        <p:blipFill>
          <a:blip r:embed="rId3"/>
          <a:srcRect/>
          <a:stretch/>
        </p:blipFill>
        <p:spPr>
          <a:xfrm>
            <a:off x="2784053" y="1227796"/>
            <a:ext cx="3594366" cy="2447764"/>
          </a:xfrm>
          <a:prstGeom prst="rect">
            <a:avLst/>
          </a:prstGeom>
        </p:spPr>
      </p:pic>
    </p:spTree>
    <p:extLst>
      <p:ext uri="{BB962C8B-B14F-4D97-AF65-F5344CB8AC3E}">
        <p14:creationId xmlns:p14="http://schemas.microsoft.com/office/powerpoint/2010/main" val="33576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F571909-102E-3F43-98B4-3C8013CA9E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9143999" cy="5143501"/>
          </a:xfrm>
          <a:prstGeom prst="rect">
            <a:avLst/>
          </a:prstGeom>
        </p:spPr>
      </p:pic>
      <p:pic>
        <p:nvPicPr>
          <p:cNvPr id="4" name="Picture 7">
            <a:extLst>
              <a:ext uri="{FF2B5EF4-FFF2-40B4-BE49-F238E27FC236}">
                <a16:creationId xmlns:a16="http://schemas.microsoft.com/office/drawing/2014/main" id="{8CE75BB1-4473-4E4D-ACB7-16D7A36F1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5" name="Rubrik 2">
            <a:extLst>
              <a:ext uri="{FF2B5EF4-FFF2-40B4-BE49-F238E27FC236}">
                <a16:creationId xmlns:a16="http://schemas.microsoft.com/office/drawing/2014/main" id="{AAC9C49E-BC21-6C44-BB11-097D9D96BD2B}"/>
              </a:ext>
            </a:extLst>
          </p:cNvPr>
          <p:cNvSpPr txBox="1">
            <a:spLocks/>
          </p:cNvSpPr>
          <p:nvPr/>
        </p:nvSpPr>
        <p:spPr>
          <a:xfrm>
            <a:off x="335548" y="338806"/>
            <a:ext cx="470476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solidFill>
                  <a:schemeClr val="bg1"/>
                </a:solidFill>
              </a:rPr>
              <a:t>Forever</a:t>
            </a:r>
            <a:r>
              <a:rPr lang="sv-SE" dirty="0">
                <a:solidFill>
                  <a:schemeClr val="bg1"/>
                </a:solidFill>
              </a:rPr>
              <a:t> </a:t>
            </a:r>
            <a:r>
              <a:rPr lang="sv-SE" dirty="0" err="1">
                <a:solidFill>
                  <a:schemeClr val="bg1"/>
                </a:solidFill>
              </a:rPr>
              <a:t>Living</a:t>
            </a:r>
            <a:r>
              <a:rPr lang="sv-SE" dirty="0">
                <a:solidFill>
                  <a:schemeClr val="bg1"/>
                </a:solidFill>
              </a:rPr>
              <a:t> Products Scandinavia AB</a:t>
            </a:r>
          </a:p>
        </p:txBody>
      </p:sp>
    </p:spTree>
    <p:extLst>
      <p:ext uri="{BB962C8B-B14F-4D97-AF65-F5344CB8AC3E}">
        <p14:creationId xmlns:p14="http://schemas.microsoft.com/office/powerpoint/2010/main" val="384088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inomhus&#10;&#10;&#10;&#10;Automatiskt genererad beskrivning">
            <a:extLst>
              <a:ext uri="{FF2B5EF4-FFF2-40B4-BE49-F238E27FC236}">
                <a16:creationId xmlns:a16="http://schemas.microsoft.com/office/drawing/2014/main" id="{7449908A-E49E-3C43-8CDB-E3A20B05D010}"/>
              </a:ext>
            </a:extLst>
          </p:cNvPr>
          <p:cNvPicPr>
            <a:picLocks noChangeAspect="1"/>
          </p:cNvPicPr>
          <p:nvPr/>
        </p:nvPicPr>
        <p:blipFill rotWithShape="1">
          <a:blip r:embed="rId3"/>
          <a:srcRect l="52562" r="2537"/>
          <a:stretch/>
        </p:blipFill>
        <p:spPr>
          <a:xfrm>
            <a:off x="5040313" y="0"/>
            <a:ext cx="4103687" cy="5143500"/>
          </a:xfrm>
          <a:prstGeom prst="rect">
            <a:avLst/>
          </a:prstGeom>
        </p:spPr>
      </p:pic>
      <p:pic>
        <p:nvPicPr>
          <p:cNvPr id="4" name="Picture 7">
            <a:extLst>
              <a:ext uri="{FF2B5EF4-FFF2-40B4-BE49-F238E27FC236}">
                <a16:creationId xmlns:a16="http://schemas.microsoft.com/office/drawing/2014/main" id="{8CE75BB1-4473-4E4D-ACB7-16D7A36F1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11" name="Rectangle 7">
            <a:extLst>
              <a:ext uri="{FF2B5EF4-FFF2-40B4-BE49-F238E27FC236}">
                <a16:creationId xmlns:a16="http://schemas.microsoft.com/office/drawing/2014/main" id="{BFE15179-74D5-3A45-B03F-64A71894C223}"/>
              </a:ext>
            </a:extLst>
          </p:cNvPr>
          <p:cNvSpPr/>
          <p:nvPr/>
        </p:nvSpPr>
        <p:spPr>
          <a:xfrm>
            <a:off x="-1" y="0"/>
            <a:ext cx="5040313"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5" name="Rubrik 2">
            <a:extLst>
              <a:ext uri="{FF2B5EF4-FFF2-40B4-BE49-F238E27FC236}">
                <a16:creationId xmlns:a16="http://schemas.microsoft.com/office/drawing/2014/main" id="{AAC9C49E-BC21-6C44-BB11-097D9D96BD2B}"/>
              </a:ext>
            </a:extLst>
          </p:cNvPr>
          <p:cNvSpPr txBox="1">
            <a:spLocks/>
          </p:cNvSpPr>
          <p:nvPr/>
        </p:nvSpPr>
        <p:spPr>
          <a:xfrm>
            <a:off x="335548" y="338806"/>
            <a:ext cx="470476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t>Forever</a:t>
            </a:r>
            <a:r>
              <a:rPr lang="sv-SE" dirty="0"/>
              <a:t> </a:t>
            </a:r>
            <a:r>
              <a:rPr lang="sv-SE" dirty="0" err="1"/>
              <a:t>Living</a:t>
            </a:r>
            <a:r>
              <a:rPr lang="sv-SE" dirty="0"/>
              <a:t> Products Scandinavia AB</a:t>
            </a:r>
          </a:p>
        </p:txBody>
      </p:sp>
      <p:sp>
        <p:nvSpPr>
          <p:cNvPr id="7" name="Platshållare för innehåll 3">
            <a:extLst>
              <a:ext uri="{FF2B5EF4-FFF2-40B4-BE49-F238E27FC236}">
                <a16:creationId xmlns:a16="http://schemas.microsoft.com/office/drawing/2014/main" id="{EA96B5BC-38A1-5245-8DEF-B96B66CB3AAC}"/>
              </a:ext>
            </a:extLst>
          </p:cNvPr>
          <p:cNvSpPr txBox="1">
            <a:spLocks/>
          </p:cNvSpPr>
          <p:nvPr/>
        </p:nvSpPr>
        <p:spPr>
          <a:xfrm>
            <a:off x="335549" y="1576622"/>
            <a:ext cx="4414682" cy="2234298"/>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200"/>
              </a:lnSpc>
              <a:spcAft>
                <a:spcPts val="800"/>
              </a:spcAft>
            </a:pPr>
            <a:r>
              <a:rPr lang="sv-SE" dirty="0" err="1"/>
              <a:t>Etableret</a:t>
            </a:r>
            <a:r>
              <a:rPr lang="sv-SE" dirty="0"/>
              <a:t> i </a:t>
            </a:r>
            <a:r>
              <a:rPr lang="sv-SE" b="1" dirty="0"/>
              <a:t>1998</a:t>
            </a:r>
          </a:p>
          <a:p>
            <a:pPr>
              <a:lnSpc>
                <a:spcPts val="2200"/>
              </a:lnSpc>
              <a:spcAft>
                <a:spcPts val="800"/>
              </a:spcAft>
            </a:pPr>
            <a:r>
              <a:rPr lang="da-DK" b="1" dirty="0"/>
              <a:t>Hovedkontor i </a:t>
            </a:r>
            <a:r>
              <a:rPr lang="da-DK" b="1" dirty="0" err="1"/>
              <a:t>Mölndal</a:t>
            </a:r>
            <a:r>
              <a:rPr lang="da-DK" dirty="0"/>
              <a:t>, Sverige, med medarbejdere, der assisterer, samt en butik, der sælger produkter</a:t>
            </a:r>
            <a:r>
              <a:rPr lang="sv-SE" dirty="0"/>
              <a:t> </a:t>
            </a:r>
          </a:p>
          <a:p>
            <a:pPr>
              <a:lnSpc>
                <a:spcPts val="2200"/>
              </a:lnSpc>
              <a:spcAft>
                <a:spcPts val="800"/>
              </a:spcAft>
            </a:pPr>
            <a:r>
              <a:rPr lang="sv-SE" b="1" dirty="0"/>
              <a:t>Lager i Holland</a:t>
            </a:r>
            <a:endParaRPr lang="sv-SE" dirty="0"/>
          </a:p>
          <a:p>
            <a:endParaRPr lang="sv-SE" dirty="0"/>
          </a:p>
        </p:txBody>
      </p:sp>
    </p:spTree>
    <p:extLst>
      <p:ext uri="{BB962C8B-B14F-4D97-AF65-F5344CB8AC3E}">
        <p14:creationId xmlns:p14="http://schemas.microsoft.com/office/powerpoint/2010/main" val="33106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5">
            <a:extLst>
              <a:ext uri="{FF2B5EF4-FFF2-40B4-BE49-F238E27FC236}">
                <a16:creationId xmlns:a16="http://schemas.microsoft.com/office/drawing/2014/main" id="{E81F43C2-654C-4D2C-B211-59A37D5FDF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1999" y="0"/>
            <a:ext cx="4572001" cy="5143500"/>
          </a:xfrm>
          <a:prstGeom prst="rect">
            <a:avLst/>
          </a:prstGeom>
        </p:spPr>
      </p:pic>
      <p:pic>
        <p:nvPicPr>
          <p:cNvPr id="4" name="Picture 7">
            <a:extLst>
              <a:ext uri="{FF2B5EF4-FFF2-40B4-BE49-F238E27FC236}">
                <a16:creationId xmlns:a16="http://schemas.microsoft.com/office/drawing/2014/main" id="{8CE75BB1-4473-4E4D-ACB7-16D7A36F1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2"/>
          </a:xfrm>
          <a:prstGeom prst="rect">
            <a:avLst/>
          </a:prstGeom>
        </p:spPr>
      </p:pic>
      <p:sp>
        <p:nvSpPr>
          <p:cNvPr id="11" name="Rectangle 7">
            <a:extLst>
              <a:ext uri="{FF2B5EF4-FFF2-40B4-BE49-F238E27FC236}">
                <a16:creationId xmlns:a16="http://schemas.microsoft.com/office/drawing/2014/main" id="{BFE15179-74D5-3A45-B03F-64A71894C223}"/>
              </a:ext>
            </a:extLst>
          </p:cNvPr>
          <p:cNvSpPr/>
          <p:nvPr/>
        </p:nvSpPr>
        <p:spPr>
          <a:xfrm>
            <a:off x="-1" y="0"/>
            <a:ext cx="5040313"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5" name="Rubrik 2">
            <a:extLst>
              <a:ext uri="{FF2B5EF4-FFF2-40B4-BE49-F238E27FC236}">
                <a16:creationId xmlns:a16="http://schemas.microsoft.com/office/drawing/2014/main" id="{AAC9C49E-BC21-6C44-BB11-097D9D96BD2B}"/>
              </a:ext>
            </a:extLst>
          </p:cNvPr>
          <p:cNvSpPr txBox="1">
            <a:spLocks/>
          </p:cNvSpPr>
          <p:nvPr/>
        </p:nvSpPr>
        <p:spPr>
          <a:xfrm>
            <a:off x="335548" y="338806"/>
            <a:ext cx="470476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t>Forever</a:t>
            </a:r>
            <a:r>
              <a:rPr lang="sv-SE" dirty="0"/>
              <a:t> </a:t>
            </a:r>
            <a:r>
              <a:rPr lang="sv-SE" dirty="0" err="1"/>
              <a:t>Living</a:t>
            </a:r>
            <a:r>
              <a:rPr lang="sv-SE" dirty="0"/>
              <a:t> Products Scandinavia AB</a:t>
            </a:r>
          </a:p>
        </p:txBody>
      </p:sp>
      <p:sp>
        <p:nvSpPr>
          <p:cNvPr id="7" name="Platshållare för innehåll 3">
            <a:extLst>
              <a:ext uri="{FF2B5EF4-FFF2-40B4-BE49-F238E27FC236}">
                <a16:creationId xmlns:a16="http://schemas.microsoft.com/office/drawing/2014/main" id="{EA96B5BC-38A1-5245-8DEF-B96B66CB3AAC}"/>
              </a:ext>
            </a:extLst>
          </p:cNvPr>
          <p:cNvSpPr txBox="1">
            <a:spLocks/>
          </p:cNvSpPr>
          <p:nvPr/>
        </p:nvSpPr>
        <p:spPr>
          <a:xfrm>
            <a:off x="335549" y="1576622"/>
            <a:ext cx="4236451" cy="1990256"/>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200"/>
              </a:lnSpc>
              <a:spcAft>
                <a:spcPts val="800"/>
              </a:spcAft>
            </a:pPr>
            <a:r>
              <a:rPr lang="sv-SE" b="1" dirty="0"/>
              <a:t>Filialer</a:t>
            </a:r>
            <a:r>
              <a:rPr lang="sv-SE" dirty="0"/>
              <a:t> </a:t>
            </a:r>
            <a:r>
              <a:rPr lang="sv-SE"/>
              <a:t>i Danmark, </a:t>
            </a:r>
            <a:r>
              <a:rPr lang="sv-SE" dirty="0"/>
              <a:t>Norge </a:t>
            </a:r>
            <a:r>
              <a:rPr lang="sv-SE" dirty="0" err="1"/>
              <a:t>og</a:t>
            </a:r>
            <a:r>
              <a:rPr lang="sv-SE" dirty="0"/>
              <a:t> Finland</a:t>
            </a:r>
          </a:p>
          <a:p>
            <a:pPr>
              <a:lnSpc>
                <a:spcPts val="2200"/>
              </a:lnSpc>
              <a:spcAft>
                <a:spcPts val="800"/>
              </a:spcAft>
            </a:pPr>
            <a:r>
              <a:rPr lang="sv-SE" b="1" dirty="0"/>
              <a:t>Medlem </a:t>
            </a:r>
            <a:r>
              <a:rPr lang="sv-SE" b="1" dirty="0" err="1"/>
              <a:t>af</a:t>
            </a:r>
            <a:r>
              <a:rPr lang="sv-SE" b="1" dirty="0"/>
              <a:t> </a:t>
            </a:r>
            <a:r>
              <a:rPr lang="sv-SE" b="1" dirty="0" err="1"/>
              <a:t>Direct</a:t>
            </a:r>
            <a:r>
              <a:rPr lang="sv-SE" b="1" dirty="0"/>
              <a:t> Selling </a:t>
            </a:r>
            <a:r>
              <a:rPr lang="sv-SE" dirty="0"/>
              <a:t>i Danmark, </a:t>
            </a:r>
            <a:br>
              <a:rPr lang="sv-SE" dirty="0"/>
            </a:br>
            <a:r>
              <a:rPr lang="sv-SE" dirty="0"/>
              <a:t>Sverige, Norge </a:t>
            </a:r>
            <a:r>
              <a:rPr lang="sv-SE" dirty="0" err="1"/>
              <a:t>og</a:t>
            </a:r>
            <a:r>
              <a:rPr lang="sv-SE" dirty="0"/>
              <a:t> </a:t>
            </a:r>
            <a:r>
              <a:rPr lang="da-DK" dirty="0"/>
              <a:t>Finland</a:t>
            </a:r>
            <a:endParaRPr lang="sv-SE" dirty="0"/>
          </a:p>
          <a:p>
            <a:pPr>
              <a:lnSpc>
                <a:spcPts val="2200"/>
              </a:lnSpc>
              <a:spcAft>
                <a:spcPts val="800"/>
              </a:spcAft>
            </a:pPr>
            <a:r>
              <a:rPr lang="da-DK" b="1" dirty="0"/>
              <a:t>Den højeste Trippel-A-rating </a:t>
            </a:r>
            <a:r>
              <a:rPr lang="da-DK" dirty="0"/>
              <a:t>i </a:t>
            </a:r>
            <a:br>
              <a:rPr lang="da-DK" dirty="0"/>
            </a:br>
            <a:r>
              <a:rPr lang="da-DK" dirty="0"/>
              <a:t>ca. 20 år </a:t>
            </a:r>
            <a:endParaRPr lang="sv-SE" dirty="0"/>
          </a:p>
          <a:p>
            <a:pPr>
              <a:lnSpc>
                <a:spcPts val="2200"/>
              </a:lnSpc>
              <a:spcAft>
                <a:spcPts val="800"/>
              </a:spcAft>
            </a:pPr>
            <a:r>
              <a:rPr lang="sv-SE" dirty="0" err="1"/>
              <a:t>Omsætning</a:t>
            </a:r>
            <a:r>
              <a:rPr lang="sv-SE" dirty="0"/>
              <a:t>: </a:t>
            </a:r>
            <a:r>
              <a:rPr lang="sv-SE" b="1" dirty="0"/>
              <a:t>DKK 240</a:t>
            </a:r>
            <a:r>
              <a:rPr lang="sv-SE" b="0" i="0" dirty="0">
                <a:effectLst/>
                <a:latin typeface="-apple-system"/>
              </a:rPr>
              <a:t> </a:t>
            </a:r>
            <a:r>
              <a:rPr lang="sv-SE" b="1" dirty="0" err="1"/>
              <a:t>mio</a:t>
            </a:r>
            <a:r>
              <a:rPr lang="sv-SE" b="1" dirty="0"/>
              <a:t>. </a:t>
            </a:r>
            <a:r>
              <a:rPr lang="sv-SE" sz="1800" dirty="0"/>
              <a:t>(2020)</a:t>
            </a:r>
          </a:p>
          <a:p>
            <a:pPr>
              <a:lnSpc>
                <a:spcPts val="2200"/>
              </a:lnSpc>
              <a:spcAft>
                <a:spcPts val="800"/>
              </a:spcAft>
            </a:pPr>
            <a:endParaRPr lang="sv-SE" dirty="0"/>
          </a:p>
          <a:p>
            <a:pPr>
              <a:lnSpc>
                <a:spcPts val="2200"/>
              </a:lnSpc>
              <a:spcAft>
                <a:spcPts val="800"/>
              </a:spcAft>
            </a:pPr>
            <a:endParaRPr lang="sv-SE" dirty="0"/>
          </a:p>
          <a:p>
            <a:endParaRPr lang="sv-SE" dirty="0"/>
          </a:p>
        </p:txBody>
      </p:sp>
      <p:sp>
        <p:nvSpPr>
          <p:cNvPr id="2" name="Rektangel 1">
            <a:extLst>
              <a:ext uri="{FF2B5EF4-FFF2-40B4-BE49-F238E27FC236}">
                <a16:creationId xmlns:a16="http://schemas.microsoft.com/office/drawing/2014/main" id="{3FA04875-B02C-1145-94F9-D7F7D1DC1953}"/>
              </a:ext>
            </a:extLst>
          </p:cNvPr>
          <p:cNvSpPr/>
          <p:nvPr/>
        </p:nvSpPr>
        <p:spPr>
          <a:xfrm>
            <a:off x="2593259" y="4044340"/>
            <a:ext cx="890649" cy="677137"/>
          </a:xfrm>
          <a:prstGeom prst="rect">
            <a:avLst/>
          </a:prstGeom>
          <a:solidFill>
            <a:schemeClr val="bg1"/>
          </a:solidFill>
          <a:ln w="571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9" name="Bildobjekt 8">
            <a:extLst>
              <a:ext uri="{FF2B5EF4-FFF2-40B4-BE49-F238E27FC236}">
                <a16:creationId xmlns:a16="http://schemas.microsoft.com/office/drawing/2014/main" id="{6405A18E-89DC-E647-A3D9-3F1DDFD04308}"/>
              </a:ext>
            </a:extLst>
          </p:cNvPr>
          <p:cNvPicPr>
            <a:picLocks noChangeAspect="1"/>
          </p:cNvPicPr>
          <p:nvPr/>
        </p:nvPicPr>
        <p:blipFill>
          <a:blip r:embed="rId5"/>
          <a:stretch>
            <a:fillRect/>
          </a:stretch>
        </p:blipFill>
        <p:spPr>
          <a:xfrm>
            <a:off x="2694666" y="4125304"/>
            <a:ext cx="721230" cy="535803"/>
          </a:xfrm>
          <a:prstGeom prst="rect">
            <a:avLst/>
          </a:prstGeom>
        </p:spPr>
      </p:pic>
      <p:pic>
        <p:nvPicPr>
          <p:cNvPr id="13" name="Bildobjekt 2">
            <a:extLst>
              <a:ext uri="{FF2B5EF4-FFF2-40B4-BE49-F238E27FC236}">
                <a16:creationId xmlns:a16="http://schemas.microsoft.com/office/drawing/2014/main" id="{26C90F58-CC22-432D-8879-C0F564FF7EB4}"/>
              </a:ext>
            </a:extLst>
          </p:cNvPr>
          <p:cNvPicPr>
            <a:picLocks noChangeAspect="1"/>
          </p:cNvPicPr>
          <p:nvPr/>
        </p:nvPicPr>
        <p:blipFill rotWithShape="1">
          <a:blip r:embed="rId6">
            <a:extLst>
              <a:ext uri="{28A0092B-C50C-407E-A947-70E740481C1C}">
                <a14:useLocalDpi xmlns:a14="http://schemas.microsoft.com/office/drawing/2010/main" val="0"/>
              </a:ext>
            </a:extLst>
          </a:blip>
          <a:srcRect l="-622" r="3411"/>
          <a:stretch/>
        </p:blipFill>
        <p:spPr>
          <a:xfrm>
            <a:off x="683879" y="3891567"/>
            <a:ext cx="1717456" cy="993776"/>
          </a:xfrm>
          <a:prstGeom prst="rect">
            <a:avLst/>
          </a:prstGeom>
        </p:spPr>
      </p:pic>
    </p:spTree>
    <p:extLst>
      <p:ext uri="{BB962C8B-B14F-4D97-AF65-F5344CB8AC3E}">
        <p14:creationId xmlns:p14="http://schemas.microsoft.com/office/powerpoint/2010/main" val="115534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öger 9">
            <a:extLst>
              <a:ext uri="{FF2B5EF4-FFF2-40B4-BE49-F238E27FC236}">
                <a16:creationId xmlns:a16="http://schemas.microsoft.com/office/drawing/2014/main" id="{EE7C8E2E-732E-8F43-B840-1AC47CAC6459}"/>
              </a:ext>
            </a:extLst>
          </p:cNvPr>
          <p:cNvSpPr/>
          <p:nvPr/>
        </p:nvSpPr>
        <p:spPr>
          <a:xfrm>
            <a:off x="5216510" y="2359929"/>
            <a:ext cx="625121" cy="62512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1" name="Höger 10">
            <a:extLst>
              <a:ext uri="{FF2B5EF4-FFF2-40B4-BE49-F238E27FC236}">
                <a16:creationId xmlns:a16="http://schemas.microsoft.com/office/drawing/2014/main" id="{03BE0C5B-B340-4C4E-91E2-CCC41C47E222}"/>
              </a:ext>
            </a:extLst>
          </p:cNvPr>
          <p:cNvSpPr/>
          <p:nvPr/>
        </p:nvSpPr>
        <p:spPr>
          <a:xfrm flipH="1">
            <a:off x="3271738" y="2359929"/>
            <a:ext cx="625121" cy="62512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HelveticaNeueLT Pro 55 Roman" panose="020B0604020202020204" pitchFamily="34" charset="0"/>
            </a:endParaRPr>
          </a:p>
        </p:txBody>
      </p:sp>
      <p:sp>
        <p:nvSpPr>
          <p:cNvPr id="16" name="Rubrik 1">
            <a:extLst>
              <a:ext uri="{FF2B5EF4-FFF2-40B4-BE49-F238E27FC236}">
                <a16:creationId xmlns:a16="http://schemas.microsoft.com/office/drawing/2014/main" id="{BE21F7FF-1CCD-1C48-AB8F-567A1AA09EFC}"/>
              </a:ext>
            </a:extLst>
          </p:cNvPr>
          <p:cNvSpPr txBox="1">
            <a:spLocks/>
          </p:cNvSpPr>
          <p:nvPr/>
        </p:nvSpPr>
        <p:spPr>
          <a:xfrm>
            <a:off x="3841123" y="2672489"/>
            <a:ext cx="1447593" cy="478688"/>
          </a:xfrm>
          <a:prstGeom prst="rect">
            <a:avLst/>
          </a:prstGeom>
        </p:spPr>
        <p:txBody>
          <a:bodyPr/>
          <a:lstStyle>
            <a:lvl1pPr algn="l" defTabSz="685800" rtl="0" eaLnBrk="1" latinLnBrk="0" hangingPunct="1">
              <a:lnSpc>
                <a:spcPts val="2800"/>
              </a:lnSpc>
              <a:spcBef>
                <a:spcPct val="0"/>
              </a:spcBef>
              <a:buNone/>
              <a:defRPr sz="2800" b="1" i="0" kern="1200" baseline="0">
                <a:solidFill>
                  <a:schemeClr val="tx1"/>
                </a:solidFill>
                <a:latin typeface="Arial Narrow" panose="020B0604020202020204" pitchFamily="34" charset="0"/>
                <a:ea typeface="+mj-ea"/>
                <a:cs typeface="+mj-cs"/>
              </a:defRPr>
            </a:lvl1pPr>
          </a:lstStyle>
          <a:p>
            <a:pPr algn="ctr"/>
            <a:r>
              <a:rPr lang="sv-SE" sz="6000" dirty="0"/>
              <a:t>DU</a:t>
            </a:r>
          </a:p>
        </p:txBody>
      </p:sp>
      <p:sp>
        <p:nvSpPr>
          <p:cNvPr id="17" name="Title 1">
            <a:extLst>
              <a:ext uri="{FF2B5EF4-FFF2-40B4-BE49-F238E27FC236}">
                <a16:creationId xmlns:a16="http://schemas.microsoft.com/office/drawing/2014/main" id="{F71280AA-CB75-4649-AFCA-FE20EF5B5A07}"/>
              </a:ext>
            </a:extLst>
          </p:cNvPr>
          <p:cNvSpPr txBox="1">
            <a:spLocks/>
          </p:cNvSpPr>
          <p:nvPr/>
        </p:nvSpPr>
        <p:spPr>
          <a:xfrm>
            <a:off x="532736" y="546285"/>
            <a:ext cx="2409247" cy="70329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800" b="1" dirty="0">
                <a:latin typeface="Arial Narrow" panose="020B0604020202020204" pitchFamily="34" charset="0"/>
                <a:cs typeface="Arial Narrow" panose="020B0604020202020204" pitchFamily="34" charset="0"/>
              </a:rPr>
              <a:t>Salg af produkter </a:t>
            </a:r>
            <a:br>
              <a:rPr lang="da-DK" sz="1800" b="1" dirty="0">
                <a:latin typeface="Arial Narrow" panose="020B0604020202020204" pitchFamily="34" charset="0"/>
                <a:cs typeface="Arial Narrow" panose="020B0604020202020204" pitchFamily="34" charset="0"/>
              </a:rPr>
            </a:br>
            <a:r>
              <a:rPr lang="da-DK" sz="1800" b="1" dirty="0">
                <a:latin typeface="Arial Narrow" panose="020B0604020202020204" pitchFamily="34" charset="0"/>
                <a:cs typeface="Arial Narrow" panose="020B0604020202020204" pitchFamily="34" charset="0"/>
              </a:rPr>
              <a:t>til slutkunde</a:t>
            </a:r>
            <a:endParaRPr lang="sv-SE" sz="1800" b="1" dirty="0">
              <a:latin typeface="Arial Narrow" panose="020B0604020202020204" pitchFamily="34" charset="0"/>
              <a:cs typeface="Arial Narrow" panose="020B0604020202020204" pitchFamily="34" charset="0"/>
            </a:endParaRPr>
          </a:p>
        </p:txBody>
      </p:sp>
      <p:sp>
        <p:nvSpPr>
          <p:cNvPr id="18" name="Title 1">
            <a:extLst>
              <a:ext uri="{FF2B5EF4-FFF2-40B4-BE49-F238E27FC236}">
                <a16:creationId xmlns:a16="http://schemas.microsoft.com/office/drawing/2014/main" id="{4C8DD8AF-7FE8-CD4B-941B-78431C77A3B6}"/>
              </a:ext>
            </a:extLst>
          </p:cNvPr>
          <p:cNvSpPr txBox="1">
            <a:spLocks/>
          </p:cNvSpPr>
          <p:nvPr/>
        </p:nvSpPr>
        <p:spPr>
          <a:xfrm>
            <a:off x="5571642" y="557126"/>
            <a:ext cx="3307996" cy="7268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800" b="1" dirty="0" err="1">
                <a:latin typeface="Arial Narrow" panose="020B0604020202020204" pitchFamily="34" charset="0"/>
                <a:cs typeface="Arial Narrow" panose="020B0604020202020204" pitchFamily="34" charset="0"/>
              </a:rPr>
              <a:t>Pr</a:t>
            </a:r>
            <a:r>
              <a:rPr lang="da-DK" sz="1800" b="1" dirty="0" err="1">
                <a:latin typeface="Arial Narrow" panose="020B0604020202020204" pitchFamily="34" charset="0"/>
                <a:cs typeface="Arial Narrow" panose="020B0604020202020204" pitchFamily="34" charset="0"/>
              </a:rPr>
              <a:t>æsentér</a:t>
            </a:r>
            <a:r>
              <a:rPr lang="da-DK" sz="1800" b="1" dirty="0">
                <a:latin typeface="Arial Narrow" panose="020B0604020202020204" pitchFamily="34" charset="0"/>
                <a:cs typeface="Arial Narrow" panose="020B0604020202020204" pitchFamily="34" charset="0"/>
              </a:rPr>
              <a:t> forretningsmuligheden og produkterne</a:t>
            </a:r>
            <a:r>
              <a:rPr lang="sv-SE" sz="1800" b="1" dirty="0">
                <a:latin typeface="Arial Narrow" panose="020B0604020202020204" pitchFamily="34" charset="0"/>
                <a:cs typeface="Arial Narrow" panose="020B0604020202020204" pitchFamily="34" charset="0"/>
              </a:rPr>
              <a:t> for </a:t>
            </a:r>
            <a:r>
              <a:rPr lang="sv-SE" sz="1800" b="1" dirty="0" err="1">
                <a:latin typeface="Arial Narrow" panose="020B0604020202020204" pitchFamily="34" charset="0"/>
                <a:cs typeface="Arial Narrow" panose="020B0604020202020204" pitchFamily="34" charset="0"/>
              </a:rPr>
              <a:t>flere</a:t>
            </a:r>
            <a:endParaRPr lang="sv-SE" sz="1800" b="1" dirty="0">
              <a:latin typeface="Arial Narrow" panose="020B0604020202020204" pitchFamily="34" charset="0"/>
              <a:cs typeface="Arial Narrow" panose="020B0604020202020204" pitchFamily="34" charset="0"/>
            </a:endParaRPr>
          </a:p>
        </p:txBody>
      </p:sp>
      <p:sp>
        <p:nvSpPr>
          <p:cNvPr id="19" name="Rektangel 18">
            <a:extLst>
              <a:ext uri="{FF2B5EF4-FFF2-40B4-BE49-F238E27FC236}">
                <a16:creationId xmlns:a16="http://schemas.microsoft.com/office/drawing/2014/main" id="{530AFC8E-9E07-8546-B7A9-2E64DAC311A6}"/>
              </a:ext>
            </a:extLst>
          </p:cNvPr>
          <p:cNvSpPr/>
          <p:nvPr/>
        </p:nvSpPr>
        <p:spPr>
          <a:xfrm>
            <a:off x="4031485" y="3024062"/>
            <a:ext cx="1036461" cy="646331"/>
          </a:xfrm>
          <a:prstGeom prst="rect">
            <a:avLst/>
          </a:prstGeom>
        </p:spPr>
        <p:txBody>
          <a:bodyPr wrap="square">
            <a:spAutoFit/>
          </a:bodyPr>
          <a:lstStyle/>
          <a:p>
            <a:pPr algn="ctr"/>
            <a:r>
              <a:rPr lang="sv-SE" sz="1800" b="1" dirty="0">
                <a:latin typeface="Arial Narrow" panose="020B0604020202020204" pitchFamily="34" charset="0"/>
                <a:cs typeface="Arial Narrow" panose="020B0604020202020204" pitchFamily="34" charset="0"/>
              </a:rPr>
              <a:t>VÆLGER </a:t>
            </a:r>
            <a:br>
              <a:rPr lang="sv-SE" sz="1800" b="1" dirty="0">
                <a:latin typeface="Arial Narrow" panose="020B0604020202020204" pitchFamily="34" charset="0"/>
                <a:cs typeface="Arial Narrow" panose="020B0604020202020204" pitchFamily="34" charset="0"/>
              </a:rPr>
            </a:br>
            <a:r>
              <a:rPr lang="sv-SE" sz="1800" b="1" dirty="0">
                <a:latin typeface="Arial Narrow" panose="020B0604020202020204" pitchFamily="34" charset="0"/>
                <a:cs typeface="Arial Narrow" panose="020B0604020202020204" pitchFamily="34" charset="0"/>
              </a:rPr>
              <a:t>SELV</a:t>
            </a:r>
          </a:p>
        </p:txBody>
      </p:sp>
      <p:sp>
        <p:nvSpPr>
          <p:cNvPr id="2" name="Ellips 1">
            <a:extLst>
              <a:ext uri="{FF2B5EF4-FFF2-40B4-BE49-F238E27FC236}">
                <a16:creationId xmlns:a16="http://schemas.microsoft.com/office/drawing/2014/main" id="{25BB1EFA-976E-9C4E-9333-CC94AFDAA16D}"/>
              </a:ext>
            </a:extLst>
          </p:cNvPr>
          <p:cNvSpPr/>
          <p:nvPr/>
        </p:nvSpPr>
        <p:spPr>
          <a:xfrm>
            <a:off x="6014122" y="1302031"/>
            <a:ext cx="2718421" cy="2718421"/>
          </a:xfrm>
          <a:prstGeom prst="ellipse">
            <a:avLst/>
          </a:prstGeom>
          <a:solidFill>
            <a:schemeClr val="tx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6" name="Bildobjekt 5">
            <a:extLst>
              <a:ext uri="{FF2B5EF4-FFF2-40B4-BE49-F238E27FC236}">
                <a16:creationId xmlns:a16="http://schemas.microsoft.com/office/drawing/2014/main" id="{01B0FE7D-EB65-5442-B9D3-550F91168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269" y="1327333"/>
            <a:ext cx="2671720" cy="2667720"/>
          </a:xfrm>
          <a:prstGeom prst="rect">
            <a:avLst/>
          </a:prstGeom>
          <a:ln w="0">
            <a:noFill/>
          </a:ln>
          <a:effectLst/>
        </p:spPr>
      </p:pic>
      <p:sp>
        <p:nvSpPr>
          <p:cNvPr id="12" name="Ellips 11">
            <a:extLst>
              <a:ext uri="{FF2B5EF4-FFF2-40B4-BE49-F238E27FC236}">
                <a16:creationId xmlns:a16="http://schemas.microsoft.com/office/drawing/2014/main" id="{A10E0F80-9812-C04A-8FDB-C18F0C5C91ED}"/>
              </a:ext>
            </a:extLst>
          </p:cNvPr>
          <p:cNvSpPr/>
          <p:nvPr/>
        </p:nvSpPr>
        <p:spPr>
          <a:xfrm>
            <a:off x="358357" y="1302031"/>
            <a:ext cx="2718421" cy="2718421"/>
          </a:xfrm>
          <a:prstGeom prst="ellipse">
            <a:avLst/>
          </a:prstGeom>
          <a:solidFill>
            <a:schemeClr val="tx1"/>
          </a:solidFill>
          <a:ln w="57150">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rIns="72000" rtlCol="0" anchor="ctr"/>
          <a:lstStyle/>
          <a:p>
            <a:pPr algn="l"/>
            <a:endParaRPr lang="sv-SE" sz="900" b="1" dirty="0">
              <a:solidFill>
                <a:schemeClr val="tx1"/>
              </a:solidFill>
              <a:latin typeface="Arial Narrow" panose="020B0604020202020204" pitchFamily="34" charset="0"/>
              <a:ea typeface="Helvetica" charset="0"/>
              <a:cs typeface="Arial Narrow" panose="020B0604020202020204" pitchFamily="34" charset="0"/>
            </a:endParaRPr>
          </a:p>
        </p:txBody>
      </p:sp>
      <p:pic>
        <p:nvPicPr>
          <p:cNvPr id="5" name="Bildobjekt 4">
            <a:extLst>
              <a:ext uri="{FF2B5EF4-FFF2-40B4-BE49-F238E27FC236}">
                <a16:creationId xmlns:a16="http://schemas.microsoft.com/office/drawing/2014/main" id="{05ADEABB-213F-8A42-9C8D-3CE0700589DB}"/>
              </a:ext>
            </a:extLst>
          </p:cNvPr>
          <p:cNvPicPr>
            <a:picLocks noChangeAspect="1"/>
          </p:cNvPicPr>
          <p:nvPr/>
        </p:nvPicPr>
        <p:blipFill>
          <a:blip r:embed="rId4"/>
          <a:stretch>
            <a:fillRect/>
          </a:stretch>
        </p:blipFill>
        <p:spPr>
          <a:xfrm>
            <a:off x="402457" y="1349924"/>
            <a:ext cx="2730259" cy="2645127"/>
          </a:xfrm>
          <a:prstGeom prst="rect">
            <a:avLst/>
          </a:prstGeom>
          <a:effectLst/>
        </p:spPr>
      </p:pic>
    </p:spTree>
    <p:extLst>
      <p:ext uri="{BB962C8B-B14F-4D97-AF65-F5344CB8AC3E}">
        <p14:creationId xmlns:p14="http://schemas.microsoft.com/office/powerpoint/2010/main" val="324998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71579FBF-118A-2043-BE63-4645BB23D5EC}"/>
              </a:ext>
            </a:extLst>
          </p:cNvPr>
          <p:cNvSpPr/>
          <p:nvPr/>
        </p:nvSpPr>
        <p:spPr>
          <a:xfrm>
            <a:off x="1681566" y="3084716"/>
            <a:ext cx="5540644" cy="76938"/>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sp>
        <p:nvSpPr>
          <p:cNvPr id="5" name="Rubrik 2">
            <a:extLst>
              <a:ext uri="{FF2B5EF4-FFF2-40B4-BE49-F238E27FC236}">
                <a16:creationId xmlns:a16="http://schemas.microsoft.com/office/drawing/2014/main" id="{574DC7BD-8421-6D40-82D3-4282CF6A7614}"/>
              </a:ext>
            </a:extLst>
          </p:cNvPr>
          <p:cNvSpPr txBox="1">
            <a:spLocks/>
          </p:cNvSpPr>
          <p:nvPr/>
        </p:nvSpPr>
        <p:spPr>
          <a:xfrm>
            <a:off x="1063968" y="1316465"/>
            <a:ext cx="6831062" cy="1581718"/>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pPr algn="ctr"/>
            <a:r>
              <a:rPr lang="sv-SE" sz="6000" dirty="0" err="1">
                <a:ea typeface="Helvetica Neue Condensed" panose="02000503000000020004" pitchFamily="2" charset="0"/>
                <a:cs typeface="Arial Narrow" panose="020B0604020202020204" pitchFamily="34" charset="0"/>
              </a:rPr>
              <a:t>Fordelene</a:t>
            </a:r>
            <a:r>
              <a:rPr lang="sv-SE" sz="6000" dirty="0">
                <a:ea typeface="Helvetica Neue Condensed" panose="02000503000000020004" pitchFamily="2" charset="0"/>
                <a:cs typeface="Arial Narrow" panose="020B0604020202020204" pitchFamily="34" charset="0"/>
              </a:rPr>
              <a:t> ved </a:t>
            </a:r>
            <a:r>
              <a:rPr lang="sv-SE" sz="6000" dirty="0" err="1">
                <a:ea typeface="Helvetica Neue Condensed" panose="02000503000000020004" pitchFamily="2" charset="0"/>
                <a:cs typeface="Arial Narrow" panose="020B0604020202020204" pitchFamily="34" charset="0"/>
              </a:rPr>
              <a:t>Network</a:t>
            </a:r>
            <a:r>
              <a:rPr lang="sv-SE" sz="6000" dirty="0">
                <a:ea typeface="Helvetica Neue Condensed" panose="02000503000000020004" pitchFamily="2" charset="0"/>
                <a:cs typeface="Arial Narrow" panose="020B0604020202020204" pitchFamily="34" charset="0"/>
              </a:rPr>
              <a:t> Marketing</a:t>
            </a:r>
          </a:p>
        </p:txBody>
      </p:sp>
    </p:spTree>
    <p:extLst>
      <p:ext uri="{BB962C8B-B14F-4D97-AF65-F5344CB8AC3E}">
        <p14:creationId xmlns:p14="http://schemas.microsoft.com/office/powerpoint/2010/main" val="136170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524DE5BD-FB3C-114B-9851-3317ADC0BD6C}"/>
              </a:ext>
            </a:extLst>
          </p:cNvPr>
          <p:cNvPicPr>
            <a:picLocks noChangeAspect="1"/>
          </p:cNvPicPr>
          <p:nvPr/>
        </p:nvPicPr>
        <p:blipFill rotWithShape="1">
          <a:blip r:embed="rId3"/>
          <a:srcRect l="12350"/>
          <a:stretch/>
        </p:blipFill>
        <p:spPr>
          <a:xfrm>
            <a:off x="0" y="0"/>
            <a:ext cx="8010765" cy="5143500"/>
          </a:xfrm>
          <a:prstGeom prst="rect">
            <a:avLst/>
          </a:prstGeom>
        </p:spPr>
      </p:pic>
      <p:sp>
        <p:nvSpPr>
          <p:cNvPr id="6" name="Rectangle 7">
            <a:extLst>
              <a:ext uri="{FF2B5EF4-FFF2-40B4-BE49-F238E27FC236}">
                <a16:creationId xmlns:a16="http://schemas.microsoft.com/office/drawing/2014/main" id="{75F016B9-4DE7-8F4F-8C35-EC77963E8D4D}"/>
              </a:ext>
            </a:extLst>
          </p:cNvPr>
          <p:cNvSpPr/>
          <p:nvPr/>
        </p:nvSpPr>
        <p:spPr>
          <a:xfrm>
            <a:off x="4571999" y="0"/>
            <a:ext cx="4572001" cy="5143500"/>
          </a:xfrm>
          <a:prstGeom prst="rect">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700"/>
              </a:solidFill>
            </a:endParaRPr>
          </a:p>
        </p:txBody>
      </p:sp>
      <p:pic>
        <p:nvPicPr>
          <p:cNvPr id="7" name="Picture 7">
            <a:extLst>
              <a:ext uri="{FF2B5EF4-FFF2-40B4-BE49-F238E27FC236}">
                <a16:creationId xmlns:a16="http://schemas.microsoft.com/office/drawing/2014/main" id="{6BE5E7BD-DB9D-394A-AEF4-27D972FAF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815" y="4369143"/>
            <a:ext cx="861261" cy="560861"/>
          </a:xfrm>
          <a:prstGeom prst="rect">
            <a:avLst/>
          </a:prstGeom>
        </p:spPr>
      </p:pic>
      <p:sp>
        <p:nvSpPr>
          <p:cNvPr id="9" name="Platshållare för innehåll 3">
            <a:extLst>
              <a:ext uri="{FF2B5EF4-FFF2-40B4-BE49-F238E27FC236}">
                <a16:creationId xmlns:a16="http://schemas.microsoft.com/office/drawing/2014/main" id="{DF634AB2-1E1F-7E4E-B080-B2A12E6F416C}"/>
              </a:ext>
            </a:extLst>
          </p:cNvPr>
          <p:cNvSpPr txBox="1">
            <a:spLocks/>
          </p:cNvSpPr>
          <p:nvPr/>
        </p:nvSpPr>
        <p:spPr>
          <a:xfrm>
            <a:off x="4938546" y="1576622"/>
            <a:ext cx="4236452" cy="1647025"/>
          </a:xfrm>
          <a:prstGeom prst="rect">
            <a:avLst/>
          </a:prstGeom>
        </p:spPr>
        <p:txBody>
          <a:bodyPr/>
          <a:lstStyle>
            <a:lvl1pPr marL="180000" indent="-180000" algn="l" defTabSz="685800" rtl="0" eaLnBrk="1" latinLnBrk="0" hangingPunct="1">
              <a:lnSpc>
                <a:spcPct val="100000"/>
              </a:lnSpc>
              <a:spcBef>
                <a:spcPts val="0"/>
              </a:spcBef>
              <a:buFont typeface="Arial" panose="020B0604020202020204" pitchFamily="34" charset="0"/>
              <a:buChar char="•"/>
              <a:defRPr sz="2200" kern="1200" baseline="0">
                <a:solidFill>
                  <a:schemeClr val="tx1"/>
                </a:solidFill>
                <a:latin typeface="Arial Narrow"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200"/>
              </a:lnSpc>
              <a:spcAft>
                <a:spcPts val="800"/>
              </a:spcAft>
            </a:pPr>
            <a:r>
              <a:rPr lang="sv-SE" b="1" dirty="0" err="1"/>
              <a:t>Indkomst</a:t>
            </a:r>
            <a:r>
              <a:rPr lang="sv-SE" b="1" dirty="0"/>
              <a:t> efter </a:t>
            </a:r>
            <a:r>
              <a:rPr lang="sv-SE" b="1" dirty="0" err="1"/>
              <a:t>arbejdsindsats</a:t>
            </a:r>
            <a:endParaRPr lang="sv-SE" b="1" dirty="0"/>
          </a:p>
          <a:p>
            <a:pPr>
              <a:lnSpc>
                <a:spcPts val="2200"/>
              </a:lnSpc>
              <a:spcAft>
                <a:spcPts val="800"/>
              </a:spcAft>
            </a:pPr>
            <a:r>
              <a:rPr lang="sv-SE" b="1" dirty="0"/>
              <a:t>Du </a:t>
            </a:r>
            <a:r>
              <a:rPr lang="sv-SE" b="1" dirty="0" err="1"/>
              <a:t>bestemmer</a:t>
            </a:r>
            <a:r>
              <a:rPr lang="sv-SE" b="1" dirty="0"/>
              <a:t> </a:t>
            </a:r>
            <a:r>
              <a:rPr lang="sv-SE" b="1" dirty="0" err="1"/>
              <a:t>selv</a:t>
            </a:r>
            <a:r>
              <a:rPr lang="sv-SE" b="1" dirty="0"/>
              <a:t> </a:t>
            </a:r>
            <a:r>
              <a:rPr lang="sv-SE" dirty="0" err="1"/>
              <a:t>dine</a:t>
            </a:r>
            <a:r>
              <a:rPr lang="sv-SE" dirty="0"/>
              <a:t> mål </a:t>
            </a:r>
            <a:br>
              <a:rPr lang="sv-SE" dirty="0"/>
            </a:br>
            <a:r>
              <a:rPr lang="sv-SE" dirty="0"/>
              <a:t>– </a:t>
            </a:r>
            <a:r>
              <a:rPr lang="sv-SE" dirty="0" err="1"/>
              <a:t>forretningsmodellen</a:t>
            </a:r>
            <a:r>
              <a:rPr lang="sv-SE" dirty="0"/>
              <a:t> </a:t>
            </a:r>
            <a:r>
              <a:rPr lang="sv-SE" dirty="0" err="1"/>
              <a:t>hjælper</a:t>
            </a:r>
            <a:r>
              <a:rPr lang="sv-SE" dirty="0"/>
              <a:t> </a:t>
            </a:r>
            <a:br>
              <a:rPr lang="sv-SE" dirty="0"/>
            </a:br>
            <a:r>
              <a:rPr lang="sv-SE" dirty="0"/>
              <a:t>dig </a:t>
            </a:r>
            <a:r>
              <a:rPr lang="sv-SE" dirty="0" err="1"/>
              <a:t>til</a:t>
            </a:r>
            <a:r>
              <a:rPr lang="sv-SE" dirty="0"/>
              <a:t> at nå dem</a:t>
            </a:r>
          </a:p>
          <a:p>
            <a:pPr>
              <a:lnSpc>
                <a:spcPts val="2200"/>
              </a:lnSpc>
              <a:spcAft>
                <a:spcPts val="800"/>
              </a:spcAft>
            </a:pPr>
            <a:r>
              <a:rPr lang="sv-SE" b="1" dirty="0" err="1"/>
              <a:t>Fuld</a:t>
            </a:r>
            <a:r>
              <a:rPr lang="sv-SE" b="1" dirty="0"/>
              <a:t> tid eller deltid</a:t>
            </a:r>
            <a:r>
              <a:rPr lang="sv-SE" dirty="0"/>
              <a:t>, du </a:t>
            </a:r>
            <a:r>
              <a:rPr lang="sv-SE" dirty="0" err="1"/>
              <a:t>bestemmer</a:t>
            </a:r>
            <a:endParaRPr lang="en-US" dirty="0"/>
          </a:p>
        </p:txBody>
      </p:sp>
      <p:sp>
        <p:nvSpPr>
          <p:cNvPr id="10" name="Rubrik 2">
            <a:extLst>
              <a:ext uri="{FF2B5EF4-FFF2-40B4-BE49-F238E27FC236}">
                <a16:creationId xmlns:a16="http://schemas.microsoft.com/office/drawing/2014/main" id="{A43E3BF0-A585-CF45-A589-D4BF225818D6}"/>
              </a:ext>
            </a:extLst>
          </p:cNvPr>
          <p:cNvSpPr txBox="1">
            <a:spLocks/>
          </p:cNvSpPr>
          <p:nvPr/>
        </p:nvSpPr>
        <p:spPr>
          <a:xfrm>
            <a:off x="4938545" y="338806"/>
            <a:ext cx="3592215" cy="993775"/>
          </a:xfrm>
          <a:prstGeom prst="rect">
            <a:avLst/>
          </a:prstGeom>
        </p:spPr>
        <p:txBody>
          <a:bodyPr/>
          <a:lstStyle>
            <a:lvl1pPr algn="l" defTabSz="685800" rtl="0" eaLnBrk="1" latinLnBrk="0" hangingPunct="1">
              <a:lnSpc>
                <a:spcPct val="90000"/>
              </a:lnSpc>
              <a:spcBef>
                <a:spcPct val="0"/>
              </a:spcBef>
              <a:buNone/>
              <a:defRPr sz="2800" b="1" i="0" kern="1200" baseline="0">
                <a:solidFill>
                  <a:schemeClr val="tx1"/>
                </a:solidFill>
                <a:latin typeface="Arial Narrow" panose="020B0604020202020204" pitchFamily="34" charset="0"/>
                <a:ea typeface="+mj-ea"/>
                <a:cs typeface="+mj-cs"/>
              </a:defRPr>
            </a:lvl1pPr>
          </a:lstStyle>
          <a:p>
            <a:r>
              <a:rPr lang="sv-SE" dirty="0" err="1"/>
              <a:t>Fordelene</a:t>
            </a:r>
            <a:r>
              <a:rPr lang="sv-SE" dirty="0"/>
              <a:t> ved </a:t>
            </a:r>
            <a:br>
              <a:rPr lang="sv-SE" dirty="0"/>
            </a:br>
            <a:r>
              <a:rPr lang="sv-SE" dirty="0" err="1"/>
              <a:t>Network</a:t>
            </a:r>
            <a:r>
              <a:rPr lang="sv-SE" dirty="0"/>
              <a:t> Marketing</a:t>
            </a:r>
          </a:p>
        </p:txBody>
      </p:sp>
    </p:spTree>
    <p:extLst>
      <p:ext uri="{BB962C8B-B14F-4D97-AF65-F5344CB8AC3E}">
        <p14:creationId xmlns:p14="http://schemas.microsoft.com/office/powerpoint/2010/main" val="216739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gen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57150">
          <a:solidFill>
            <a:schemeClr val="tx1"/>
          </a:solidFill>
        </a:ln>
        <a:effectLst>
          <a:softEdge rad="0"/>
        </a:effectLst>
      </a:spPr>
      <a:bodyPr wrap="none" lIns="0" rIns="72000" rtlCol="0" anchor="ctr"/>
      <a:lstStyle>
        <a:defPPr algn="l">
          <a:defRPr sz="900" b="1" dirty="0">
            <a:solidFill>
              <a:schemeClr val="tx1"/>
            </a:solidFill>
            <a:latin typeface="Arial Narrow" panose="020B0604020202020204" pitchFamily="34" charset="0"/>
            <a:ea typeface="Helvetica" charset="0"/>
            <a:cs typeface="Arial Narrow"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LÄNG EFTER ÖVERFÖRRING I MALL" id="{7676AA95-02E2-C54E-A0CB-C9B693CBE87C}" vid="{9014898C-14FD-214C-A130-23FD4A7112E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0</TotalTime>
  <Words>4274</Words>
  <Application>Microsoft Office PowerPoint</Application>
  <PresentationFormat>Bildspel på skärmen (16:9)</PresentationFormat>
  <Paragraphs>239</Paragraphs>
  <Slides>31</Slides>
  <Notes>31</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31</vt:i4>
      </vt:variant>
    </vt:vector>
  </HeadingPairs>
  <TitlesOfParts>
    <vt:vector size="38" baseType="lpstr">
      <vt:lpstr>-apple-system</vt:lpstr>
      <vt:lpstr>Arial</vt:lpstr>
      <vt:lpstr>Arial Narrow</vt:lpstr>
      <vt:lpstr>Calibri</vt:lpstr>
      <vt:lpstr>Helvetica Neue</vt:lpstr>
      <vt:lpstr>HelveticaNeueLT Pro 55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Opbyg et team</vt:lpstr>
      <vt:lpstr>Forskellige indkomstveje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“If someone offers you an amazing opportunity and you’re not sure you can do it, say yes – then learn how to do it later.”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2022-04-20T09:30:12Z</dcterms:created>
  <dcterms:modified xsi:type="dcterms:W3CDTF">2023-01-10T13:32:58Z</dcterms:modified>
</cp:coreProperties>
</file>